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797675" cy="99298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725"/>
            <a:ext cx="4532000" cy="37236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50" y="4716650"/>
            <a:ext cx="5438125" cy="44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 txBox="1">
            <a:spLocks noGrp="1"/>
          </p:cNvSpPr>
          <p:nvPr>
            <p:ph type="body" idx="1"/>
          </p:nvPr>
        </p:nvSpPr>
        <p:spPr>
          <a:xfrm>
            <a:off x="679750" y="4716650"/>
            <a:ext cx="5438125" cy="44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725"/>
            <a:ext cx="4532000" cy="37236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:notes"/>
          <p:cNvSpPr txBox="1">
            <a:spLocks noGrp="1"/>
          </p:cNvSpPr>
          <p:nvPr>
            <p:ph type="body" idx="1"/>
          </p:nvPr>
        </p:nvSpPr>
        <p:spPr>
          <a:xfrm>
            <a:off x="679750" y="4716650"/>
            <a:ext cx="5438125" cy="44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725"/>
            <a:ext cx="4532000" cy="37236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eldia" type="title">
  <p:cSld name="TITL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23;p2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4" name="Google Shape;24;p2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5" name="Google Shape;25;p2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6" name="Google Shape;26;p2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</p:sp>
        <p:sp>
          <p:nvSpPr>
            <p:cNvPr id="27" name="Google Shape;27;p2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28" name="Google Shape;28;p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803"/>
              </a:srgbClr>
            </a:solidFill>
            <a:ln>
              <a:noFill/>
            </a:ln>
          </p:spPr>
        </p:sp>
        <p:sp>
          <p:nvSpPr>
            <p:cNvPr id="30" name="Google Shape;30;p2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</p:sp>
        <p:sp>
          <p:nvSpPr>
            <p:cNvPr id="31" name="Google Shape;31;p2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</p:sp>
        <p:sp>
          <p:nvSpPr>
            <p:cNvPr id="32" name="Google Shape;32;p2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34;p2"/>
          <p:cNvSpPr txBox="1"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"/>
          <p:cNvSpPr txBox="1"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r"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2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42" name="Google Shape;42;p3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"/>
          <p:cNvSpPr txBox="1"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 sz="40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4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4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5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4184035" cy="388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4" name="Google Shape;54;p5"/>
          <p:cNvSpPr txBox="1">
            <a:spLocks noGrp="1"/>
          </p:cNvSpPr>
          <p:nvPr>
            <p:ph type="body" idx="2"/>
          </p:nvPr>
        </p:nvSpPr>
        <p:spPr>
          <a:xfrm>
            <a:off x="5089970" y="2160589"/>
            <a:ext cx="4184034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5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"/>
          <p:cNvSpPr txBox="1"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6"/>
          <p:cNvSpPr txBox="1">
            <a:spLocks noGrp="1"/>
          </p:cNvSpPr>
          <p:nvPr>
            <p:ph type="body" idx="2"/>
          </p:nvPr>
        </p:nvSpPr>
        <p:spPr>
          <a:xfrm>
            <a:off x="675745" y="2737245"/>
            <a:ext cx="4185623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2" name="Google Shape;62;p6"/>
          <p:cNvSpPr txBox="1">
            <a:spLocks noGrp="1"/>
          </p:cNvSpPr>
          <p:nvPr>
            <p:ph type="body" idx="3"/>
          </p:nvPr>
        </p:nvSpPr>
        <p:spPr>
          <a:xfrm>
            <a:off x="5088383" y="2160983"/>
            <a:ext cx="418561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63" name="Google Shape;63;p6"/>
          <p:cNvSpPr txBox="1">
            <a:spLocks noGrp="1"/>
          </p:cNvSpPr>
          <p:nvPr>
            <p:ph type="body" idx="4"/>
          </p:nvPr>
        </p:nvSpPr>
        <p:spPr>
          <a:xfrm>
            <a:off x="5088384" y="2737245"/>
            <a:ext cx="4185617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4" name="Google Shape;64;p6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6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6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7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7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7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7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8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8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8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9"/>
          <p:cNvSpPr txBox="1"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rebuchet MS"/>
              <a:buNone/>
              <a:defRPr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9"/>
          <p:cNvSpPr txBox="1">
            <a:spLocks noGrp="1"/>
          </p:cNvSpPr>
          <p:nvPr>
            <p:ph type="body" idx="1"/>
          </p:nvPr>
        </p:nvSpPr>
        <p:spPr>
          <a:xfrm>
            <a:off x="4760461" y="514924"/>
            <a:ext cx="4513541" cy="5526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79" name="Google Shape;79;p9"/>
          <p:cNvSpPr txBox="1">
            <a:spLocks noGrp="1"/>
          </p:cNvSpPr>
          <p:nvPr>
            <p:ph type="body" idx="2"/>
          </p:nvPr>
        </p:nvSpPr>
        <p:spPr>
          <a:xfrm>
            <a:off x="677334" y="2777069"/>
            <a:ext cx="3854528" cy="258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9pPr>
          </a:lstStyle>
          <a:p>
            <a:endParaRPr/>
          </a:p>
        </p:txBody>
      </p:sp>
      <p:sp>
        <p:nvSpPr>
          <p:cNvPr id="80" name="Google Shape;80;p9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9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9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0"/>
          <p:cNvSpPr txBox="1"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rebuchet MS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0"/>
          <p:cNvSpPr>
            <a:spLocks noGrp="1"/>
          </p:cNvSpPr>
          <p:nvPr>
            <p:ph type="pic" idx="2"/>
          </p:nvPr>
        </p:nvSpPr>
        <p:spPr>
          <a:xfrm>
            <a:off x="677334" y="609600"/>
            <a:ext cx="8596668" cy="3845718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0"/>
          <p:cNvSpPr txBox="1">
            <a:spLocks noGrp="1"/>
          </p:cNvSpPr>
          <p:nvPr>
            <p:ph type="body" idx="1"/>
          </p:nvPr>
        </p:nvSpPr>
        <p:spPr>
          <a:xfrm>
            <a:off x="677334" y="5367338"/>
            <a:ext cx="8596667" cy="674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87" name="Google Shape;87;p10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0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0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bijschrift">
  <p:cSld name="Titel en bijschrif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1"/>
          <p:cNvSpPr txBox="1"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1"/>
          <p:cNvSpPr txBox="1"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1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1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teraat met bijschrift">
  <p:cSld name="Citeraat met bijschrif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2"/>
          <p:cNvSpPr txBox="1">
            <a:spLocks noGrp="1"/>
          </p:cNvSpPr>
          <p:nvPr>
            <p:ph type="body" idx="1"/>
          </p:nvPr>
        </p:nvSpPr>
        <p:spPr>
          <a:xfrm>
            <a:off x="1366139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99" name="Google Shape;99;p12"/>
          <p:cNvSpPr txBox="1">
            <a:spLocks noGrp="1"/>
          </p:cNvSpPr>
          <p:nvPr>
            <p:ph type="body" idx="2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12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2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  <p:sp>
        <p:nvSpPr>
          <p:cNvPr id="103" name="Google Shape;103;p12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8000" b="0" i="0" u="none" strike="noStrike" cap="none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04" name="Google Shape;104;p12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8000" b="0" i="0" u="none" strike="noStrike" cap="none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1800" b="0" i="0" u="none" strike="noStrike" cap="none">
              <a:solidFill>
                <a:srgbClr val="BFE47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amkaartje">
  <p:cSld name="Naamkaartje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3"/>
          <p:cNvSpPr txBox="1"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3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8" name="Google Shape;108;p13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3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fferte naamkaartje">
  <p:cSld name="Offerte naamkaartj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4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4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14" name="Google Shape;114;p14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p14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4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  <p:sp>
        <p:nvSpPr>
          <p:cNvPr id="118" name="Google Shape;118;p14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8000" b="0" i="0" u="none" strike="noStrike" cap="none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19" name="Google Shape;119;p1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8000" b="0" i="0" u="none" strike="noStrike" cap="none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aar of onwaar">
  <p:cSld name="Waar of onwaar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5"/>
          <p:cNvSpPr txBox="1"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5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23" name="Google Shape;123;p15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15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5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5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6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16"/>
          <p:cNvSpPr txBox="1">
            <a:spLocks noGrp="1"/>
          </p:cNvSpPr>
          <p:nvPr>
            <p:ph type="body" idx="1"/>
          </p:nvPr>
        </p:nvSpPr>
        <p:spPr>
          <a:xfrm rot="5400000">
            <a:off x="3035281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0" name="Google Shape;130;p16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16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16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>
            <a:spLocks noGrp="1"/>
          </p:cNvSpPr>
          <p:nvPr>
            <p:ph type="title"/>
          </p:nvPr>
        </p:nvSpPr>
        <p:spPr>
          <a:xfrm rot="5400000">
            <a:off x="5994319" y="2582953"/>
            <a:ext cx="5251451" cy="1304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7"/>
          <p:cNvSpPr txBox="1">
            <a:spLocks noGrp="1"/>
          </p:cNvSpPr>
          <p:nvPr>
            <p:ph type="body" idx="1"/>
          </p:nvPr>
        </p:nvSpPr>
        <p:spPr>
          <a:xfrm rot="5400000">
            <a:off x="1581685" y="-294750"/>
            <a:ext cx="5251450" cy="706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6" name="Google Shape;136;p17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7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17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" name="Google Shape;7;p1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8" name="Google Shape;8;p1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9" name="Google Shape;9;p1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</p:sp>
        <p:sp>
          <p:nvSpPr>
            <p:cNvPr id="10" name="Google Shape;10;p1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1" name="Google Shape;11;p1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803"/>
              </a:srgbClr>
            </a:solidFill>
            <a:ln>
              <a:noFill/>
            </a:ln>
          </p:spPr>
        </p:sp>
        <p:sp>
          <p:nvSpPr>
            <p:cNvPr id="13" name="Google Shape;13;p1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</p:sp>
        <p:sp>
          <p:nvSpPr>
            <p:cNvPr id="14" name="Google Shape;14;p1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</p:sp>
        <p:sp>
          <p:nvSpPr>
            <p:cNvPr id="15" name="Google Shape;15;p1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" name="Google Shape;17;p1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9" name="Google Shape;19;p1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0" name="Google Shape;20;p1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1" name="Google Shape;21;p1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8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nl-NL"/>
              <a:t>Reactie op inleiding Dick Boeijen</a:t>
            </a:r>
            <a:endParaRPr/>
          </a:p>
        </p:txBody>
      </p:sp>
      <p:sp>
        <p:nvSpPr>
          <p:cNvPr id="144" name="Google Shape;144;p18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nl-NL"/>
              <a:t>De inleiding van Boeijen stemt in grote lijnen overeen met de redenen waarom BPP voorstander is van nieuwe pensioenwet.</a:t>
            </a:r>
            <a:endParaRPr/>
          </a:p>
          <a:p>
            <a:pPr marL="342900" lvl="0" indent="-342900" algn="ctr" rtl="0">
              <a:spcBef>
                <a:spcPts val="1000"/>
              </a:spcBef>
              <a:spcAft>
                <a:spcPts val="0"/>
              </a:spcAft>
              <a:buSzPts val="3200"/>
              <a:buChar char="►"/>
            </a:pPr>
            <a:r>
              <a:rPr lang="nl-NL" sz="4000"/>
              <a:t>Maar…..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nl-NL"/>
              <a:t>Drie voorwaarden: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Trebuchet MS"/>
              <a:buAutoNum type="arabicPeriod"/>
            </a:pPr>
            <a:r>
              <a:rPr lang="nl-NL"/>
              <a:t>Inhaalindexatie dient prioriteit te krijgen boven compensatie afschaffing doorsneepremie. (hoe hoog is die schade werkelijk?)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Trebuchet MS"/>
              <a:buAutoNum type="arabicPeriod"/>
            </a:pPr>
            <a:r>
              <a:rPr lang="nl-NL"/>
              <a:t>Invulling van hoorrecht dient onze betrokkenheid bij iteratieve proces te borgen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Trebuchet MS"/>
              <a:buAutoNum type="arabicPeriod"/>
            </a:pPr>
            <a:r>
              <a:rPr lang="nl-NL"/>
              <a:t>Gepensioneerden dienen als een groep behandeld te worden en geen onderscheid naar leeftijd dus.</a:t>
            </a:r>
            <a:br>
              <a:rPr lang="nl-NL"/>
            </a:b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9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nl-NL"/>
              <a:t>Aanvullende vragen</a:t>
            </a:r>
            <a:endParaRPr/>
          </a:p>
        </p:txBody>
      </p:sp>
      <p:sp>
        <p:nvSpPr>
          <p:cNvPr id="150" name="Google Shape;150;p19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nl-NL"/>
              <a:t>Waarom komen PFZW en andere grote fondsen niet met de berekeningen naar buiten die aan de presentatie ten grondslag liggen.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nl-NL"/>
              <a:t>Welke mate van openheid hierover krijgen gepensioneerdenorganisaties in het kader van het hoorrecht. Adviezen waarop sociale partners hun keuzes baseren dienen voor ons beschikbaar te zijn toch?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nl-NL"/>
              <a:t>Hoe bevreesd moeten wij zijn voor beïnvloeding proces door DNB?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nl-NL"/>
              <a:t>Kan er een spanningsveld zijn tussen berekeningen van PFZW nu en de toekomstige parameters?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153</Words>
  <Application>Microsoft Office PowerPoint</Application>
  <PresentationFormat>Breedbeeld</PresentationFormat>
  <Paragraphs>12</Paragraphs>
  <Slides>2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6" baseType="lpstr">
      <vt:lpstr>Arial</vt:lpstr>
      <vt:lpstr>Noto Sans Symbols</vt:lpstr>
      <vt:lpstr>Trebuchet MS</vt:lpstr>
      <vt:lpstr>Facet</vt:lpstr>
      <vt:lpstr>Reactie op inleiding Dick Boeijen</vt:lpstr>
      <vt:lpstr>Aanvullende vragen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Reactie op inleiding Dick Boeijen</dc:title>
  <dc:creator>cmichielse</dc:creator>
  <cp:lastModifiedBy>cees michielse</cp:lastModifiedBy>
  <cp:revision>1</cp:revision>
  <dcterms:modified xsi:type="dcterms:W3CDTF">2022-11-22T11:32:31Z</dcterms:modified>
</cp:coreProperties>
</file>