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64" r:id="rId4"/>
    <p:sldId id="266" r:id="rId5"/>
    <p:sldId id="265" r:id="rId6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79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E2D315-E77E-4592-ABC6-4966904E2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sz="4900" b="1" dirty="0">
                <a:solidFill>
                  <a:schemeClr val="accent2">
                    <a:lumMod val="50000"/>
                  </a:schemeClr>
                </a:solidFill>
              </a:rPr>
              <a:t>BPP</a:t>
            </a:r>
            <a:br>
              <a:rPr lang="nl-NL" sz="6000" dirty="0">
                <a:solidFill>
                  <a:schemeClr val="accent2"/>
                </a:solidFill>
              </a:rPr>
            </a:br>
            <a:br>
              <a:rPr lang="nl-NL" sz="6000" dirty="0">
                <a:solidFill>
                  <a:schemeClr val="accent2"/>
                </a:solidFill>
              </a:rPr>
            </a:br>
            <a:br>
              <a:rPr lang="nl-NL" sz="4400" dirty="0">
                <a:solidFill>
                  <a:schemeClr val="tx1"/>
                </a:solidFill>
              </a:rPr>
            </a:br>
            <a:r>
              <a:rPr lang="nl-NL" sz="4400" b="1" dirty="0">
                <a:solidFill>
                  <a:schemeClr val="tx1"/>
                </a:solidFill>
              </a:rPr>
              <a:t>Ledenwerving</a:t>
            </a:r>
            <a:br>
              <a:rPr lang="nl-NL" sz="4400" b="1" dirty="0">
                <a:solidFill>
                  <a:schemeClr val="tx1"/>
                </a:solidFill>
              </a:rPr>
            </a:br>
            <a:br>
              <a:rPr lang="nl-NL" sz="4400" dirty="0">
                <a:solidFill>
                  <a:schemeClr val="tx1"/>
                </a:solidFill>
              </a:rPr>
            </a:br>
            <a:r>
              <a:rPr lang="nl-NL" b="1" i="1" dirty="0">
                <a:solidFill>
                  <a:schemeClr val="tx1"/>
                </a:solidFill>
              </a:rPr>
              <a:t>Stand van zaken </a:t>
            </a:r>
            <a:br>
              <a:rPr lang="nl-NL" sz="4000" b="1" dirty="0">
                <a:solidFill>
                  <a:schemeClr val="tx2"/>
                </a:solidFill>
              </a:rPr>
            </a:br>
            <a:br>
              <a:rPr lang="nl-NL" sz="4000" dirty="0">
                <a:solidFill>
                  <a:schemeClr val="tx2"/>
                </a:solidFill>
              </a:rPr>
            </a:br>
            <a:br>
              <a:rPr lang="nl-NL" sz="4000" dirty="0">
                <a:solidFill>
                  <a:schemeClr val="tx2"/>
                </a:solidFill>
              </a:rPr>
            </a:br>
            <a:br>
              <a:rPr lang="nl-NL" sz="4000" dirty="0">
                <a:solidFill>
                  <a:schemeClr val="tx2"/>
                </a:solidFill>
              </a:rPr>
            </a:br>
            <a:br>
              <a:rPr lang="nl-NL" sz="4000" dirty="0">
                <a:solidFill>
                  <a:schemeClr val="tx2"/>
                </a:solidFill>
              </a:rPr>
            </a:br>
            <a:br>
              <a:rPr lang="nl-NL" sz="4000" dirty="0">
                <a:solidFill>
                  <a:schemeClr val="tx2"/>
                </a:solidFill>
              </a:rPr>
            </a:br>
            <a:br>
              <a:rPr lang="nl-NL" sz="4000" dirty="0">
                <a:solidFill>
                  <a:schemeClr val="tx2"/>
                </a:solidFill>
              </a:rPr>
            </a:br>
            <a:r>
              <a:rPr lang="nl-NL" sz="2200" b="1" dirty="0">
                <a:solidFill>
                  <a:schemeClr val="tx2"/>
                </a:solidFill>
              </a:rPr>
              <a:t>ALV 26 oktober 2021</a:t>
            </a:r>
            <a:br>
              <a:rPr lang="nl-NL" sz="5400" dirty="0">
                <a:solidFill>
                  <a:schemeClr val="accent2"/>
                </a:solidFill>
              </a:rPr>
            </a:br>
            <a:br>
              <a:rPr lang="nl-NL" sz="5400" dirty="0">
                <a:solidFill>
                  <a:schemeClr val="accent2"/>
                </a:solidFill>
              </a:rPr>
            </a:br>
            <a:br>
              <a:rPr lang="nl-NL" sz="5400" dirty="0">
                <a:solidFill>
                  <a:schemeClr val="accent2"/>
                </a:solidFill>
              </a:rPr>
            </a:br>
            <a:br>
              <a:rPr lang="nl-NL" sz="4000" dirty="0">
                <a:solidFill>
                  <a:schemeClr val="accent2"/>
                </a:solidFill>
              </a:rPr>
            </a:br>
            <a:br>
              <a:rPr lang="nl-NL" sz="4000" dirty="0">
                <a:solidFill>
                  <a:schemeClr val="accent2"/>
                </a:solidFill>
              </a:rPr>
            </a:br>
            <a:br>
              <a:rPr lang="nl-NL" sz="4000" dirty="0">
                <a:solidFill>
                  <a:schemeClr val="accent2"/>
                </a:solidFill>
              </a:rPr>
            </a:br>
            <a:br>
              <a:rPr lang="nl-NL" sz="4000" dirty="0">
                <a:solidFill>
                  <a:schemeClr val="accent2"/>
                </a:solidFill>
              </a:rPr>
            </a:br>
            <a:br>
              <a:rPr lang="nl-NL" sz="4000" dirty="0">
                <a:solidFill>
                  <a:schemeClr val="accent2"/>
                </a:solidFill>
              </a:rPr>
            </a:br>
            <a:br>
              <a:rPr lang="nl-NL" sz="4000" dirty="0">
                <a:solidFill>
                  <a:schemeClr val="accent2"/>
                </a:solidFill>
              </a:rPr>
            </a:br>
            <a:br>
              <a:rPr lang="nl-NL" sz="4000" dirty="0">
                <a:solidFill>
                  <a:schemeClr val="accent2"/>
                </a:solidFill>
              </a:rPr>
            </a:br>
            <a:br>
              <a:rPr lang="nl-NL" sz="4000" dirty="0">
                <a:solidFill>
                  <a:schemeClr val="accent2"/>
                </a:solidFill>
              </a:rPr>
            </a:br>
            <a:br>
              <a:rPr lang="nl-NL" dirty="0">
                <a:solidFill>
                  <a:schemeClr val="accent2"/>
                </a:solidFill>
              </a:rPr>
            </a:br>
            <a:endParaRPr lang="nl-NL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754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73BADC-F7BC-4F9D-8208-C39943FB6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b="1" dirty="0">
                <a:solidFill>
                  <a:schemeClr val="accent2">
                    <a:lumMod val="50000"/>
                  </a:schemeClr>
                </a:solidFill>
              </a:rPr>
              <a:t>Waarom een ledenonderzoek?</a:t>
            </a:r>
            <a:br>
              <a:rPr lang="nl-NL" sz="4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nl-NL" sz="2400" dirty="0">
                <a:solidFill>
                  <a:schemeClr val="accent2">
                    <a:lumMod val="50000"/>
                  </a:schemeClr>
                </a:solidFill>
              </a:rPr>
              <a:t>Onderzoek gehouden in periode 9 maart - 2 april 2021</a:t>
            </a:r>
            <a:endParaRPr lang="nl-NL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13D944-34F1-4648-B240-FE624E37E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352" y="2160589"/>
            <a:ext cx="8596668" cy="3880773"/>
          </a:xfrm>
        </p:spPr>
        <p:txBody>
          <a:bodyPr>
            <a:normAutofit fontScale="25000" lnSpcReduction="20000"/>
          </a:bodyPr>
          <a:lstStyle/>
          <a:p>
            <a:endParaRPr lang="nl-NL" sz="2800" dirty="0">
              <a:solidFill>
                <a:schemeClr val="tx1"/>
              </a:solidFill>
            </a:endParaRPr>
          </a:p>
          <a:p>
            <a:r>
              <a:rPr lang="nl-NL" sz="11200" dirty="0">
                <a:solidFill>
                  <a:schemeClr val="tx1"/>
                </a:solidFill>
              </a:rPr>
              <a:t>Wat vinden de geïnterviewden van BPP?</a:t>
            </a:r>
          </a:p>
          <a:p>
            <a:pPr marL="0" indent="0">
              <a:buNone/>
            </a:pPr>
            <a:r>
              <a:rPr lang="nl-NL" sz="11200" dirty="0">
                <a:solidFill>
                  <a:schemeClr val="tx1"/>
                </a:solidFill>
              </a:rPr>
              <a:t> </a:t>
            </a:r>
          </a:p>
          <a:p>
            <a:r>
              <a:rPr lang="nl-NL" sz="9600" dirty="0">
                <a:solidFill>
                  <a:schemeClr val="tx1"/>
                </a:solidFill>
              </a:rPr>
              <a:t>Onderzoek onder 75 leden en 25 oud-leden </a:t>
            </a:r>
          </a:p>
          <a:p>
            <a:r>
              <a:rPr lang="nl-NL" sz="9600" dirty="0">
                <a:solidFill>
                  <a:schemeClr val="tx1"/>
                </a:solidFill>
              </a:rPr>
              <a:t>Waarom werden zij lid, waarom zegden zij op?</a:t>
            </a:r>
          </a:p>
          <a:p>
            <a:r>
              <a:rPr lang="nl-NL" sz="9600" dirty="0">
                <a:solidFill>
                  <a:schemeClr val="tx1"/>
                </a:solidFill>
              </a:rPr>
              <a:t>Wat vinden zij van het binden en boeien van leden?</a:t>
            </a:r>
          </a:p>
          <a:p>
            <a:r>
              <a:rPr lang="nl-NL" sz="9600" b="1" i="1" u="sng" dirty="0">
                <a:solidFill>
                  <a:schemeClr val="tx1"/>
                </a:solidFill>
              </a:rPr>
              <a:t>Wat zijn voor hen de verbeterpunten?</a:t>
            </a:r>
          </a:p>
          <a:p>
            <a:r>
              <a:rPr lang="nl-NL" sz="9600" dirty="0">
                <a:solidFill>
                  <a:schemeClr val="tx1"/>
                </a:solidFill>
              </a:rPr>
              <a:t>Resultaten ook input voor de ledenwerving</a:t>
            </a:r>
            <a:r>
              <a:rPr lang="nl-NL" sz="2800" dirty="0">
                <a:solidFill>
                  <a:schemeClr val="tx1"/>
                </a:solidFill>
              </a:rPr>
              <a:t>    </a:t>
            </a:r>
          </a:p>
          <a:p>
            <a:endParaRPr lang="nl-NL" sz="2800" dirty="0">
              <a:solidFill>
                <a:schemeClr val="tx1"/>
              </a:solidFill>
            </a:endParaRPr>
          </a:p>
          <a:p>
            <a:endParaRPr lang="nl-NL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27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7C4BF-415C-466E-992A-5B65D9F46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b="1" dirty="0">
                <a:solidFill>
                  <a:schemeClr val="accent2">
                    <a:lumMod val="50000"/>
                  </a:schemeClr>
                </a:solidFill>
              </a:rPr>
              <a:t>Wat zijn de verbeterpunten?</a:t>
            </a:r>
            <a:br>
              <a:rPr lang="nl-NL" sz="4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nl-NL" sz="2400" b="1" dirty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nl-NL" sz="2400" dirty="0">
                <a:solidFill>
                  <a:schemeClr val="accent2">
                    <a:lumMod val="50000"/>
                  </a:schemeClr>
                </a:solidFill>
              </a:rPr>
              <a:t>peerpunten uitkomst ledenonderzoek (1)</a:t>
            </a:r>
            <a:endParaRPr lang="nl-NL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50886D-034D-4902-8A64-6F4689BA8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NL" sz="3100" b="1" i="1" dirty="0"/>
              <a:t>Afronding: </a:t>
            </a:r>
            <a:r>
              <a:rPr lang="nl-NL" sz="3100" b="1" dirty="0"/>
              <a:t>Profilering</a:t>
            </a:r>
            <a:r>
              <a:rPr lang="nl-NL" sz="3100" dirty="0"/>
              <a:t> &gt; voor wie is en wat doet BPP</a:t>
            </a:r>
          </a:p>
          <a:p>
            <a:pPr marL="0" indent="0">
              <a:buNone/>
            </a:pPr>
            <a:r>
              <a:rPr lang="nl-NL" sz="3100" dirty="0"/>
              <a:t>    </a:t>
            </a:r>
            <a:br>
              <a:rPr lang="nl-NL" sz="3100" dirty="0"/>
            </a:br>
            <a:r>
              <a:rPr lang="nl-NL" sz="3100" dirty="0"/>
              <a:t>    * Profiel scherper neerzetten, onderscheidend vermogen</a:t>
            </a:r>
            <a:br>
              <a:rPr lang="nl-NL" sz="3100" dirty="0"/>
            </a:br>
            <a:r>
              <a:rPr lang="nl-NL" sz="3100" dirty="0"/>
              <a:t>    * Wie vertegenwoordigt BPP (niet)</a:t>
            </a:r>
            <a:br>
              <a:rPr lang="nl-NL" sz="3100" dirty="0"/>
            </a:br>
            <a:r>
              <a:rPr lang="nl-NL" sz="3100" dirty="0"/>
              <a:t>    * Behaalde resultaten meer “uitventen”</a:t>
            </a:r>
            <a:br>
              <a:rPr lang="nl-NL" sz="3100" dirty="0"/>
            </a:br>
            <a:r>
              <a:rPr lang="nl-NL" sz="3100" dirty="0"/>
              <a:t>    * Ondersteuning bureau DAPPER</a:t>
            </a:r>
          </a:p>
          <a:p>
            <a:endParaRPr lang="nl-NL" sz="3100" dirty="0"/>
          </a:p>
          <a:p>
            <a:r>
              <a:rPr lang="nl-NL" sz="3100" b="1" i="1" dirty="0"/>
              <a:t>Te doen: </a:t>
            </a:r>
            <a:r>
              <a:rPr lang="nl-NL" sz="3100" b="1" dirty="0"/>
              <a:t>Ledenbijeenkomsten </a:t>
            </a:r>
            <a:r>
              <a:rPr lang="nl-NL" sz="3100" dirty="0"/>
              <a:t>&gt; lokaal, regionaal</a:t>
            </a:r>
            <a:br>
              <a:rPr lang="nl-NL" sz="3100" dirty="0"/>
            </a:br>
            <a:br>
              <a:rPr lang="nl-NL" sz="3100" dirty="0"/>
            </a:br>
            <a:r>
              <a:rPr lang="nl-NL" sz="3100" dirty="0"/>
              <a:t>* Thema-gebonden, inleiders/sprekers</a:t>
            </a:r>
            <a:br>
              <a:rPr lang="nl-NL" sz="3100" dirty="0"/>
            </a:br>
            <a:r>
              <a:rPr lang="nl-NL" sz="3100" dirty="0"/>
              <a:t>* Onderling ervaringen uitwisselen   </a:t>
            </a:r>
          </a:p>
          <a:p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3595702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66BFC6-32EC-4F48-95D2-B45B6F979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b="1" dirty="0">
                <a:solidFill>
                  <a:schemeClr val="accent2">
                    <a:lumMod val="50000"/>
                  </a:schemeClr>
                </a:solidFill>
              </a:rPr>
              <a:t>Wat zijn de verbeterpunten?</a:t>
            </a:r>
            <a:br>
              <a:rPr lang="nl-NL" sz="4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nl-NL" sz="2400" dirty="0">
                <a:solidFill>
                  <a:schemeClr val="accent2">
                    <a:lumMod val="50000"/>
                  </a:schemeClr>
                </a:solidFill>
              </a:rPr>
              <a:t>Speerpunten uitkomst ledenonderzoek (2)</a:t>
            </a:r>
            <a:endParaRPr lang="nl-NL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907F48-0AC0-4241-A822-E074FA9D2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l-NL" sz="2400" b="1" i="1" dirty="0"/>
              <a:t>Afronding: w</a:t>
            </a:r>
            <a:r>
              <a:rPr lang="nl-NL" sz="2400" b="1" dirty="0"/>
              <a:t>ebsite, Ons Pensioen &amp; nieuwsbrief </a:t>
            </a:r>
            <a:br>
              <a:rPr lang="nl-NL" sz="2400" b="1" dirty="0"/>
            </a:br>
            <a:br>
              <a:rPr lang="nl-NL" sz="2400" b="1" dirty="0"/>
            </a:br>
            <a:r>
              <a:rPr lang="nl-NL" sz="2400" dirty="0"/>
              <a:t>* Algemene beeld = goed</a:t>
            </a:r>
            <a:br>
              <a:rPr lang="nl-NL" sz="2400" dirty="0"/>
            </a:br>
            <a:r>
              <a:rPr lang="nl-NL" sz="2400" dirty="0"/>
              <a:t>* Vorm &amp; inhoud compacter/toegankelijker maken</a:t>
            </a:r>
            <a:br>
              <a:rPr lang="nl-NL" sz="2400" dirty="0"/>
            </a:br>
            <a:r>
              <a:rPr lang="nl-NL" sz="2400" dirty="0"/>
              <a:t>* Minder jargon, minder technisch, leesbaarder</a:t>
            </a:r>
            <a:br>
              <a:rPr lang="nl-NL" sz="2400" dirty="0"/>
            </a:br>
            <a:r>
              <a:rPr lang="nl-NL" sz="2400" dirty="0"/>
              <a:t>* Ook meer richten op bijna-gepensioneerden</a:t>
            </a:r>
            <a:br>
              <a:rPr lang="nl-NL" sz="2400" dirty="0"/>
            </a:br>
            <a:r>
              <a:rPr lang="nl-NL" sz="2400" dirty="0"/>
              <a:t>* Ondersteuning bureau DAPPER &amp; </a:t>
            </a:r>
            <a:r>
              <a:rPr lang="nl-NL" sz="2400" dirty="0" err="1"/>
              <a:t>Tableaux</a:t>
            </a:r>
            <a:endParaRPr lang="nl-NL" sz="2400" dirty="0"/>
          </a:p>
          <a:p>
            <a:r>
              <a:rPr lang="nl-NL" sz="2400" b="1" i="1" dirty="0"/>
              <a:t>Te doen: </a:t>
            </a:r>
            <a:r>
              <a:rPr lang="nl-NL" sz="2400" b="1" dirty="0"/>
              <a:t>Helpdesk</a:t>
            </a:r>
            <a:br>
              <a:rPr lang="nl-NL" sz="2400" b="1" dirty="0"/>
            </a:br>
            <a:br>
              <a:rPr lang="nl-NL" sz="2400" b="1" dirty="0"/>
            </a:br>
            <a:r>
              <a:rPr lang="nl-NL" sz="2400" dirty="0"/>
              <a:t>*</a:t>
            </a:r>
            <a:r>
              <a:rPr lang="nl-NL" sz="2400" b="1" dirty="0"/>
              <a:t> </a:t>
            </a:r>
            <a:r>
              <a:rPr lang="nl-NL" sz="2400" dirty="0"/>
              <a:t>Meer bekendheid geven</a:t>
            </a:r>
            <a:br>
              <a:rPr lang="nl-NL" sz="2400" dirty="0"/>
            </a:br>
            <a:r>
              <a:rPr lang="nl-NL" sz="2400" dirty="0"/>
              <a:t>*</a:t>
            </a:r>
            <a:r>
              <a:rPr lang="nl-NL" sz="2400" b="1" dirty="0"/>
              <a:t> </a:t>
            </a:r>
            <a:r>
              <a:rPr lang="nl-NL" sz="2400" dirty="0"/>
              <a:t>Welke ledenvragen voorleggen</a:t>
            </a:r>
            <a:endParaRPr lang="nl-NL" sz="2400" b="1" dirty="0"/>
          </a:p>
        </p:txBody>
      </p:sp>
    </p:spTree>
    <p:extLst>
      <p:ext uri="{BB962C8B-B14F-4D97-AF65-F5344CB8AC3E}">
        <p14:creationId xmlns:p14="http://schemas.microsoft.com/office/powerpoint/2010/main" val="13261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E52C0E-0966-4D3C-BBBE-449CC7D2E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b="1" dirty="0">
                <a:solidFill>
                  <a:schemeClr val="accent2">
                    <a:lumMod val="50000"/>
                  </a:schemeClr>
                </a:solidFill>
              </a:rPr>
              <a:t>Ledenwerving</a:t>
            </a:r>
            <a:br>
              <a:rPr lang="nl-NL" b="1" dirty="0">
                <a:solidFill>
                  <a:schemeClr val="accent2">
                    <a:lumMod val="50000"/>
                  </a:schemeClr>
                </a:solidFill>
              </a:rPr>
            </a:br>
            <a:endParaRPr lang="nl-NL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7E021E-8DAC-49DD-B1BA-97D696850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nl-NL" sz="9600" dirty="0">
                <a:solidFill>
                  <a:schemeClr val="tx1"/>
                </a:solidFill>
              </a:rPr>
              <a:t>Pilot ledenwerving onder selecte groep zorgorganisaties</a:t>
            </a:r>
            <a:br>
              <a:rPr lang="nl-NL" sz="9600" dirty="0">
                <a:solidFill>
                  <a:schemeClr val="tx1"/>
                </a:solidFill>
              </a:rPr>
            </a:br>
            <a:r>
              <a:rPr lang="nl-NL" sz="9600" dirty="0">
                <a:solidFill>
                  <a:schemeClr val="tx1"/>
                </a:solidFill>
              </a:rPr>
              <a:t>&gt; selectie bureau Adequaat/TM</a:t>
            </a:r>
            <a:br>
              <a:rPr lang="nl-NL" sz="9600" dirty="0">
                <a:solidFill>
                  <a:schemeClr val="tx1"/>
                </a:solidFill>
              </a:rPr>
            </a:br>
            <a:r>
              <a:rPr lang="nl-NL" sz="9600" b="1" i="1" dirty="0">
                <a:solidFill>
                  <a:schemeClr val="tx1"/>
                </a:solidFill>
              </a:rPr>
              <a:t>Lichte toename aantal nieuwe leden </a:t>
            </a:r>
            <a:br>
              <a:rPr lang="nl-NL" sz="9600" b="1" i="1" dirty="0">
                <a:solidFill>
                  <a:schemeClr val="tx1"/>
                </a:solidFill>
              </a:rPr>
            </a:br>
            <a:endParaRPr lang="nl-NL" sz="96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nl-NL" sz="9600" dirty="0">
                <a:solidFill>
                  <a:schemeClr val="tx1"/>
                </a:solidFill>
              </a:rPr>
              <a:t>Pilot promotie op Facebook </a:t>
            </a:r>
            <a:br>
              <a:rPr lang="nl-NL" sz="9600" dirty="0">
                <a:solidFill>
                  <a:schemeClr val="tx1"/>
                </a:solidFill>
              </a:rPr>
            </a:br>
            <a:r>
              <a:rPr lang="nl-NL" sz="9600" dirty="0">
                <a:solidFill>
                  <a:schemeClr val="tx1"/>
                </a:solidFill>
              </a:rPr>
              <a:t>&gt; try-out bureau TNMF</a:t>
            </a:r>
            <a:br>
              <a:rPr lang="nl-NL" sz="9600" dirty="0">
                <a:solidFill>
                  <a:schemeClr val="tx1"/>
                </a:solidFill>
              </a:rPr>
            </a:br>
            <a:r>
              <a:rPr lang="nl-NL" sz="9600" b="1" i="1" dirty="0">
                <a:solidFill>
                  <a:schemeClr val="tx1"/>
                </a:solidFill>
              </a:rPr>
              <a:t>Adverteren niet succesvol, promoten wel </a:t>
            </a:r>
            <a:r>
              <a:rPr lang="nl-NL" sz="9600" b="1" dirty="0">
                <a:solidFill>
                  <a:schemeClr val="tx1"/>
                </a:solidFill>
              </a:rPr>
              <a:t> </a:t>
            </a:r>
          </a:p>
          <a:p>
            <a:endParaRPr lang="nl-NL" sz="9600" b="1" dirty="0">
              <a:solidFill>
                <a:schemeClr val="tx1"/>
              </a:solidFill>
            </a:endParaRPr>
          </a:p>
          <a:p>
            <a:r>
              <a:rPr lang="nl-NL" sz="9600" dirty="0">
                <a:solidFill>
                  <a:schemeClr val="tx1"/>
                </a:solidFill>
              </a:rPr>
              <a:t>Look &amp; feel website, Ons Pensioen en nieuwsbrief</a:t>
            </a:r>
            <a:br>
              <a:rPr lang="nl-NL" sz="9600" dirty="0">
                <a:solidFill>
                  <a:schemeClr val="tx1"/>
                </a:solidFill>
              </a:rPr>
            </a:br>
            <a:r>
              <a:rPr lang="nl-NL" sz="9600" b="1" i="1" dirty="0">
                <a:solidFill>
                  <a:schemeClr val="tx1"/>
                </a:solidFill>
              </a:rPr>
              <a:t>Zie vorige sheet</a:t>
            </a:r>
          </a:p>
          <a:p>
            <a:endParaRPr lang="nl-NL" sz="9600" b="1" dirty="0">
              <a:solidFill>
                <a:schemeClr val="tx1"/>
              </a:solidFill>
            </a:endParaRPr>
          </a:p>
          <a:p>
            <a:r>
              <a:rPr lang="nl-NL" sz="9600" dirty="0">
                <a:solidFill>
                  <a:schemeClr val="tx1"/>
                </a:solidFill>
              </a:rPr>
              <a:t>“Leden werven leden”: ambassadeurschap        </a:t>
            </a:r>
          </a:p>
          <a:p>
            <a:endParaRPr lang="nl-NL" sz="74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nl-NL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539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346</TotalTime>
  <Words>306</Words>
  <Application>Microsoft Office PowerPoint</Application>
  <PresentationFormat>Breedbeeld</PresentationFormat>
  <Paragraphs>28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</vt:lpstr>
      <vt:lpstr>BPP   Ledenwerving  Stand van zaken        ALV 26 oktober 2021            </vt:lpstr>
      <vt:lpstr>Waarom een ledenonderzoek? Onderzoek gehouden in periode 9 maart - 2 april 2021</vt:lpstr>
      <vt:lpstr>Wat zijn de verbeterpunten? Speerpunten uitkomst ledenonderzoek (1)</vt:lpstr>
      <vt:lpstr>Wat zijn de verbeterpunten? Speerpunten uitkomst ledenonderzoek (2)</vt:lpstr>
      <vt:lpstr>Ledenwerving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BPP  Ledenonderzoek 2021       ALV 26 oktober 2021</dc:title>
  <dc:creator>Rob van Vredendaal</dc:creator>
  <cp:lastModifiedBy>Laura Vegter</cp:lastModifiedBy>
  <cp:revision>38</cp:revision>
  <cp:lastPrinted>2022-04-25T09:44:33Z</cp:lastPrinted>
  <dcterms:created xsi:type="dcterms:W3CDTF">2021-09-06T13:26:54Z</dcterms:created>
  <dcterms:modified xsi:type="dcterms:W3CDTF">2022-04-27T13:33:18Z</dcterms:modified>
</cp:coreProperties>
</file>