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81" r:id="rId5"/>
    <p:sldId id="299" r:id="rId6"/>
    <p:sldId id="340" r:id="rId7"/>
    <p:sldId id="260" r:id="rId8"/>
    <p:sldId id="16477" r:id="rId9"/>
    <p:sldId id="16478" r:id="rId10"/>
    <p:sldId id="16476" r:id="rId11"/>
    <p:sldId id="922" r:id="rId12"/>
    <p:sldId id="16483" r:id="rId13"/>
    <p:sldId id="16485" r:id="rId14"/>
    <p:sldId id="16484" r:id="rId15"/>
    <p:sldId id="302" r:id="rId16"/>
    <p:sldId id="308" r:id="rId17"/>
    <p:sldId id="16458" r:id="rId18"/>
    <p:sldId id="305" r:id="rId19"/>
    <p:sldId id="16463" r:id="rId20"/>
    <p:sldId id="16474" r:id="rId21"/>
    <p:sldId id="16464" r:id="rId22"/>
    <p:sldId id="16486" r:id="rId23"/>
    <p:sldId id="16466" r:id="rId24"/>
    <p:sldId id="16467" r:id="rId25"/>
    <p:sldId id="16456" r:id="rId26"/>
    <p:sldId id="309" r:id="rId27"/>
    <p:sldId id="16469" r:id="rId28"/>
    <p:sldId id="16481" r:id="rId29"/>
    <p:sldId id="291" r:id="rId30"/>
    <p:sldId id="16489" r:id="rId31"/>
    <p:sldId id="330" r:id="rId32"/>
    <p:sldId id="16490" r:id="rId33"/>
    <p:sldId id="16491" r:id="rId34"/>
    <p:sldId id="16479" r:id="rId35"/>
    <p:sldId id="345" r:id="rId36"/>
    <p:sldId id="16492" r:id="rId37"/>
    <p:sldId id="16470" r:id="rId38"/>
    <p:sldId id="16471" r:id="rId39"/>
    <p:sldId id="16473" r:id="rId40"/>
    <p:sldId id="286" r:id="rId41"/>
  </p:sldIdLst>
  <p:sldSz cx="12192000" cy="6858000"/>
  <p:notesSz cx="6888163" cy="1002188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E53"/>
    <a:srgbClr val="FBDDB6"/>
    <a:srgbClr val="F4F0DE"/>
    <a:srgbClr val="E7F5FD"/>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22903D-F1DE-45A8-8F13-7757892AB61B}" v="17" dt="2024-04-12T10:31:10.44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iagrams/_rels/data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jpg"/></Relationships>
</file>

<file path=ppt/diagrams/_rels/drawing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26562B-76B8-433A-B25F-2689C9D694C7}"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nl-NL"/>
        </a:p>
      </dgm:t>
    </dgm:pt>
    <dgm:pt modelId="{364B1885-E4E4-4278-B40E-B65BF2BA88C2}">
      <dgm:prSet phldrT="[Tekst]" custT="1"/>
      <dgm:spPr/>
      <dgm:t>
        <a:bodyPr/>
        <a:lstStyle/>
        <a:p>
          <a:r>
            <a:rPr lang="nl-NL" sz="2800" dirty="0">
              <a:latin typeface="Arial" panose="020B0604020202020204" pitchFamily="34" charset="0"/>
              <a:cs typeface="Arial" panose="020B0604020202020204" pitchFamily="34" charset="0"/>
            </a:rPr>
            <a:t>Tot 1-1-2024</a:t>
          </a:r>
        </a:p>
      </dgm:t>
    </dgm:pt>
    <dgm:pt modelId="{2AA8B509-DA83-4851-805B-25B3F6FD2BF9}" type="parTrans" cxnId="{E4DA33F7-6BD7-434F-8190-C94964D214BA}">
      <dgm:prSet/>
      <dgm:spPr/>
      <dgm:t>
        <a:bodyPr/>
        <a:lstStyle/>
        <a:p>
          <a:endParaRPr lang="nl-NL"/>
        </a:p>
      </dgm:t>
    </dgm:pt>
    <dgm:pt modelId="{5223EA5E-B369-4CB7-9014-F225FF60030B}" type="sibTrans" cxnId="{E4DA33F7-6BD7-434F-8190-C94964D214BA}">
      <dgm:prSet/>
      <dgm:spPr/>
      <dgm:t>
        <a:bodyPr/>
        <a:lstStyle/>
        <a:p>
          <a:endParaRPr lang="nl-NL"/>
        </a:p>
      </dgm:t>
    </dgm:pt>
    <dgm:pt modelId="{6FC346AA-51EE-46DD-B949-707874E2A2FC}">
      <dgm:prSet phldrT="[Tekst]" custT="1"/>
      <dgm:spPr/>
      <dgm:t>
        <a:bodyPr/>
        <a:lstStyle/>
        <a:p>
          <a:r>
            <a:rPr lang="nl-NL" sz="2800" dirty="0">
              <a:latin typeface="Arial" panose="020B0604020202020204" pitchFamily="34" charset="0"/>
              <a:cs typeface="Arial" panose="020B0604020202020204" pitchFamily="34" charset="0"/>
            </a:rPr>
            <a:t>Vanaf 1-1-2024</a:t>
          </a:r>
        </a:p>
      </dgm:t>
    </dgm:pt>
    <dgm:pt modelId="{5A89195C-31E8-44D9-96A0-DAE14A96BFBE}" type="parTrans" cxnId="{104ACC04-4DFE-4C80-80AB-FDA4E36C55EE}">
      <dgm:prSet/>
      <dgm:spPr/>
      <dgm:t>
        <a:bodyPr/>
        <a:lstStyle/>
        <a:p>
          <a:endParaRPr lang="nl-NL"/>
        </a:p>
      </dgm:t>
    </dgm:pt>
    <dgm:pt modelId="{A8AE243B-22F3-4A24-9D22-8BFC70C583A8}" type="sibTrans" cxnId="{104ACC04-4DFE-4C80-80AB-FDA4E36C55EE}">
      <dgm:prSet/>
      <dgm:spPr/>
      <dgm:t>
        <a:bodyPr/>
        <a:lstStyle/>
        <a:p>
          <a:endParaRPr lang="nl-NL"/>
        </a:p>
      </dgm:t>
    </dgm:pt>
    <dgm:pt modelId="{11035D85-1AF7-4CE8-AF2B-15F699B2AC94}" type="pres">
      <dgm:prSet presAssocID="{7C26562B-76B8-433A-B25F-2689C9D694C7}" presName="diagram" presStyleCnt="0">
        <dgm:presLayoutVars>
          <dgm:dir/>
        </dgm:presLayoutVars>
      </dgm:prSet>
      <dgm:spPr/>
    </dgm:pt>
    <dgm:pt modelId="{C870ED57-F5A6-4F0D-BF45-1976799D9767}" type="pres">
      <dgm:prSet presAssocID="{364B1885-E4E4-4278-B40E-B65BF2BA88C2}" presName="composite" presStyleCnt="0"/>
      <dgm:spPr/>
    </dgm:pt>
    <dgm:pt modelId="{7B5CEE2A-F546-4A91-B8F8-15EBB92E0D10}" type="pres">
      <dgm:prSet presAssocID="{364B1885-E4E4-4278-B40E-B65BF2BA88C2}" presName="Image" presStyleLbl="bgShp" presStyleIdx="0" presStyleCnt="2"/>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2D1FDBA7-1731-452F-87FD-B801FE890253}" type="pres">
      <dgm:prSet presAssocID="{364B1885-E4E4-4278-B40E-B65BF2BA88C2}" presName="Parent" presStyleLbl="node0" presStyleIdx="0" presStyleCnt="2">
        <dgm:presLayoutVars>
          <dgm:bulletEnabled val="1"/>
        </dgm:presLayoutVars>
      </dgm:prSet>
      <dgm:spPr/>
    </dgm:pt>
    <dgm:pt modelId="{D103162B-5191-4787-A757-07FE319015E1}" type="pres">
      <dgm:prSet presAssocID="{5223EA5E-B369-4CB7-9014-F225FF60030B}" presName="sibTrans" presStyleCnt="0"/>
      <dgm:spPr/>
    </dgm:pt>
    <dgm:pt modelId="{181FFFEB-A159-457D-8704-494422349B04}" type="pres">
      <dgm:prSet presAssocID="{6FC346AA-51EE-46DD-B949-707874E2A2FC}" presName="composite" presStyleCnt="0"/>
      <dgm:spPr/>
    </dgm:pt>
    <dgm:pt modelId="{81CAF178-A947-473F-B8A3-95B8B3422A09}" type="pres">
      <dgm:prSet presAssocID="{6FC346AA-51EE-46DD-B949-707874E2A2FC}" presName="Image" presStyleLbl="bgShp" presStyleIdx="1" presStyleCnt="2"/>
      <dgm:spPr>
        <a:blipFill rotWithShape="1">
          <a:blip xmlns:r="http://schemas.openxmlformats.org/officeDocument/2006/relationships" r:embed="rId2"/>
          <a:srcRect/>
          <a:stretch>
            <a:fillRect t="-4000" b="-4000"/>
          </a:stretch>
        </a:blipFill>
      </dgm:spPr>
    </dgm:pt>
    <dgm:pt modelId="{8B324036-DE24-4207-B77D-038724854F6F}" type="pres">
      <dgm:prSet presAssocID="{6FC346AA-51EE-46DD-B949-707874E2A2FC}" presName="Parent" presStyleLbl="node0" presStyleIdx="1" presStyleCnt="2">
        <dgm:presLayoutVars>
          <dgm:bulletEnabled val="1"/>
        </dgm:presLayoutVars>
      </dgm:prSet>
      <dgm:spPr/>
    </dgm:pt>
  </dgm:ptLst>
  <dgm:cxnLst>
    <dgm:cxn modelId="{104ACC04-4DFE-4C80-80AB-FDA4E36C55EE}" srcId="{7C26562B-76B8-433A-B25F-2689C9D694C7}" destId="{6FC346AA-51EE-46DD-B949-707874E2A2FC}" srcOrd="1" destOrd="0" parTransId="{5A89195C-31E8-44D9-96A0-DAE14A96BFBE}" sibTransId="{A8AE243B-22F3-4A24-9D22-8BFC70C583A8}"/>
    <dgm:cxn modelId="{B32E201A-7768-40DC-9B32-F02168A4F941}" type="presOf" srcId="{6FC346AA-51EE-46DD-B949-707874E2A2FC}" destId="{8B324036-DE24-4207-B77D-038724854F6F}" srcOrd="0" destOrd="0" presId="urn:microsoft.com/office/officeart/2008/layout/BendingPictureCaption"/>
    <dgm:cxn modelId="{B301FF60-7539-4488-A0DC-124904BA6076}" type="presOf" srcId="{364B1885-E4E4-4278-B40E-B65BF2BA88C2}" destId="{2D1FDBA7-1731-452F-87FD-B801FE890253}" srcOrd="0" destOrd="0" presId="urn:microsoft.com/office/officeart/2008/layout/BendingPictureCaption"/>
    <dgm:cxn modelId="{DFF5DCBF-B687-4D38-AF33-503DDD80E837}" type="presOf" srcId="{7C26562B-76B8-433A-B25F-2689C9D694C7}" destId="{11035D85-1AF7-4CE8-AF2B-15F699B2AC94}" srcOrd="0" destOrd="0" presId="urn:microsoft.com/office/officeart/2008/layout/BendingPictureCaption"/>
    <dgm:cxn modelId="{E4DA33F7-6BD7-434F-8190-C94964D214BA}" srcId="{7C26562B-76B8-433A-B25F-2689C9D694C7}" destId="{364B1885-E4E4-4278-B40E-B65BF2BA88C2}" srcOrd="0" destOrd="0" parTransId="{2AA8B509-DA83-4851-805B-25B3F6FD2BF9}" sibTransId="{5223EA5E-B369-4CB7-9014-F225FF60030B}"/>
    <dgm:cxn modelId="{62F424CF-CE1D-4E14-97C9-6A9C52595C3F}" type="presParOf" srcId="{11035D85-1AF7-4CE8-AF2B-15F699B2AC94}" destId="{C870ED57-F5A6-4F0D-BF45-1976799D9767}" srcOrd="0" destOrd="0" presId="urn:microsoft.com/office/officeart/2008/layout/BendingPictureCaption"/>
    <dgm:cxn modelId="{146194E8-1A68-45E3-9170-03DAD6ADF578}" type="presParOf" srcId="{C870ED57-F5A6-4F0D-BF45-1976799D9767}" destId="{7B5CEE2A-F546-4A91-B8F8-15EBB92E0D10}" srcOrd="0" destOrd="0" presId="urn:microsoft.com/office/officeart/2008/layout/BendingPictureCaption"/>
    <dgm:cxn modelId="{5481B114-83D9-4E6F-BDF0-2DE9985C5062}" type="presParOf" srcId="{C870ED57-F5A6-4F0D-BF45-1976799D9767}" destId="{2D1FDBA7-1731-452F-87FD-B801FE890253}" srcOrd="1" destOrd="0" presId="urn:microsoft.com/office/officeart/2008/layout/BendingPictureCaption"/>
    <dgm:cxn modelId="{0B97D208-0822-4EA6-9C83-A2EA6A148067}" type="presParOf" srcId="{11035D85-1AF7-4CE8-AF2B-15F699B2AC94}" destId="{D103162B-5191-4787-A757-07FE319015E1}" srcOrd="1" destOrd="0" presId="urn:microsoft.com/office/officeart/2008/layout/BendingPictureCaption"/>
    <dgm:cxn modelId="{BA918B76-B30B-429C-A689-F3E8C451B62E}" type="presParOf" srcId="{11035D85-1AF7-4CE8-AF2B-15F699B2AC94}" destId="{181FFFEB-A159-457D-8704-494422349B04}" srcOrd="2" destOrd="0" presId="urn:microsoft.com/office/officeart/2008/layout/BendingPictureCaption"/>
    <dgm:cxn modelId="{95A81310-B22D-4B50-8736-E3DEE181FC61}" type="presParOf" srcId="{181FFFEB-A159-457D-8704-494422349B04}" destId="{81CAF178-A947-473F-B8A3-95B8B3422A09}" srcOrd="0" destOrd="0" presId="urn:microsoft.com/office/officeart/2008/layout/BendingPictureCaption"/>
    <dgm:cxn modelId="{E36765EE-FE81-431D-8548-AC283FB91D0F}" type="presParOf" srcId="{181FFFEB-A159-457D-8704-494422349B04}" destId="{8B324036-DE24-4207-B77D-038724854F6F}"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86353A-C15B-4CDD-A194-7E1C48E9D348}" type="doc">
      <dgm:prSet loTypeId="urn:microsoft.com/office/officeart/2005/8/layout/pyramid3" loCatId="pyramid" qsTypeId="urn:microsoft.com/office/officeart/2005/8/quickstyle/simple1" qsCatId="simple" csTypeId="urn:microsoft.com/office/officeart/2005/8/colors/accent1_2" csCatId="accent1" phldr="1"/>
      <dgm:spPr/>
    </dgm:pt>
    <dgm:pt modelId="{8596E0CA-5CE0-45C9-B036-B7B120B8A019}">
      <dgm:prSet phldrT="[Tekst]"/>
      <dgm:spPr>
        <a:solidFill>
          <a:schemeClr val="accent2">
            <a:lumMod val="75000"/>
          </a:schemeClr>
        </a:solidFill>
      </dgm:spPr>
      <dgm:t>
        <a:bodyPr/>
        <a:lstStyle/>
        <a:p>
          <a:r>
            <a:rPr lang="nl-NL" dirty="0"/>
            <a:t>Bemiddeling Ombudsman</a:t>
          </a:r>
        </a:p>
      </dgm:t>
    </dgm:pt>
    <dgm:pt modelId="{56389DE8-15E1-4C92-B9F9-CCABAB1F4DBF}" type="parTrans" cxnId="{DAB79444-6A6D-4A90-9B1B-63E906FBC576}">
      <dgm:prSet/>
      <dgm:spPr/>
      <dgm:t>
        <a:bodyPr/>
        <a:lstStyle/>
        <a:p>
          <a:endParaRPr lang="nl-NL"/>
        </a:p>
      </dgm:t>
    </dgm:pt>
    <dgm:pt modelId="{2A479230-7AC9-45E9-B477-83E53455EB86}" type="sibTrans" cxnId="{DAB79444-6A6D-4A90-9B1B-63E906FBC576}">
      <dgm:prSet/>
      <dgm:spPr/>
      <dgm:t>
        <a:bodyPr/>
        <a:lstStyle/>
        <a:p>
          <a:endParaRPr lang="nl-NL"/>
        </a:p>
      </dgm:t>
    </dgm:pt>
    <dgm:pt modelId="{40226170-2AB1-4B33-B0C0-45416540993A}">
      <dgm:prSet phldrT="[Tekst]"/>
      <dgm:spPr>
        <a:solidFill>
          <a:schemeClr val="accent4">
            <a:lumMod val="60000"/>
            <a:lumOff val="40000"/>
          </a:schemeClr>
        </a:solidFill>
      </dgm:spPr>
      <dgm:t>
        <a:bodyPr/>
        <a:lstStyle/>
        <a:p>
          <a:r>
            <a:rPr lang="nl-NL" dirty="0"/>
            <a:t>Geschillencommissie</a:t>
          </a:r>
        </a:p>
      </dgm:t>
    </dgm:pt>
    <dgm:pt modelId="{EF3B7699-040F-44F3-825F-C2EB9BF16DEA}" type="parTrans" cxnId="{3F951BE5-DB90-4244-A304-3C163C2D1AB5}">
      <dgm:prSet/>
      <dgm:spPr/>
      <dgm:t>
        <a:bodyPr/>
        <a:lstStyle/>
        <a:p>
          <a:endParaRPr lang="nl-NL"/>
        </a:p>
      </dgm:t>
    </dgm:pt>
    <dgm:pt modelId="{22FB9C52-8BF0-4C38-A3ED-E8CFE7768680}" type="sibTrans" cxnId="{3F951BE5-DB90-4244-A304-3C163C2D1AB5}">
      <dgm:prSet/>
      <dgm:spPr/>
      <dgm:t>
        <a:bodyPr/>
        <a:lstStyle/>
        <a:p>
          <a:endParaRPr lang="nl-NL"/>
        </a:p>
      </dgm:t>
    </dgm:pt>
    <dgm:pt modelId="{53F84966-D3ED-4C0A-9D47-C35C7B6C37DD}">
      <dgm:prSet phldrT="[Tekst]" custT="1"/>
      <dgm:spPr>
        <a:solidFill>
          <a:srgbClr val="0070C0"/>
        </a:solidFill>
      </dgm:spPr>
      <dgm:t>
        <a:bodyPr anchor="t"/>
        <a:lstStyle/>
        <a:p>
          <a:pPr>
            <a:lnSpc>
              <a:spcPct val="150000"/>
            </a:lnSpc>
          </a:pPr>
          <a:r>
            <a:rPr lang="nl-NL" sz="2400" dirty="0">
              <a:solidFill>
                <a:schemeClr val="bg1"/>
              </a:solidFill>
            </a:rPr>
            <a:t>Rechter</a:t>
          </a:r>
        </a:p>
      </dgm:t>
    </dgm:pt>
    <dgm:pt modelId="{4EDF5EF0-E7EA-44D3-947F-FBF9E23CD7B1}" type="parTrans" cxnId="{48D3288D-3AAB-4F8D-AFEE-1FD9F7FB3F36}">
      <dgm:prSet/>
      <dgm:spPr/>
      <dgm:t>
        <a:bodyPr/>
        <a:lstStyle/>
        <a:p>
          <a:endParaRPr lang="nl-NL"/>
        </a:p>
      </dgm:t>
    </dgm:pt>
    <dgm:pt modelId="{7DA27095-3A3E-4FD2-BEC9-0AAC948A1F7D}" type="sibTrans" cxnId="{48D3288D-3AAB-4F8D-AFEE-1FD9F7FB3F36}">
      <dgm:prSet/>
      <dgm:spPr/>
      <dgm:t>
        <a:bodyPr/>
        <a:lstStyle/>
        <a:p>
          <a:endParaRPr lang="nl-NL"/>
        </a:p>
      </dgm:t>
    </dgm:pt>
    <dgm:pt modelId="{9CBAEE1E-1366-4A9A-ACEE-F38157A4B30B}">
      <dgm:prSet/>
      <dgm:spPr/>
      <dgm:t>
        <a:bodyPr/>
        <a:lstStyle/>
        <a:p>
          <a:r>
            <a:rPr lang="nl-NL" dirty="0">
              <a:solidFill>
                <a:schemeClr val="bg1"/>
              </a:solidFill>
            </a:rPr>
            <a:t>Commissie van Beroep</a:t>
          </a:r>
        </a:p>
      </dgm:t>
    </dgm:pt>
    <dgm:pt modelId="{A375697B-ABF3-47E3-A929-A47A63FADD65}" type="parTrans" cxnId="{E5949A62-0D9C-4942-8108-C5D37BB76E89}">
      <dgm:prSet/>
      <dgm:spPr/>
      <dgm:t>
        <a:bodyPr/>
        <a:lstStyle/>
        <a:p>
          <a:endParaRPr lang="nl-NL"/>
        </a:p>
      </dgm:t>
    </dgm:pt>
    <dgm:pt modelId="{E92C55D8-9836-455B-AF6B-DBAD4285D37F}" type="sibTrans" cxnId="{E5949A62-0D9C-4942-8108-C5D37BB76E89}">
      <dgm:prSet/>
      <dgm:spPr/>
      <dgm:t>
        <a:bodyPr/>
        <a:lstStyle/>
        <a:p>
          <a:endParaRPr lang="nl-NL"/>
        </a:p>
      </dgm:t>
    </dgm:pt>
    <dgm:pt modelId="{B2F4EB82-74F8-4D7B-AC39-107D18C53827}" type="pres">
      <dgm:prSet presAssocID="{6586353A-C15B-4CDD-A194-7E1C48E9D348}" presName="Name0" presStyleCnt="0">
        <dgm:presLayoutVars>
          <dgm:dir/>
          <dgm:animLvl val="lvl"/>
          <dgm:resizeHandles val="exact"/>
        </dgm:presLayoutVars>
      </dgm:prSet>
      <dgm:spPr/>
    </dgm:pt>
    <dgm:pt modelId="{98153F4D-7E22-4B5C-A8D6-773E3CCC3891}" type="pres">
      <dgm:prSet presAssocID="{8596E0CA-5CE0-45C9-B036-B7B120B8A019}" presName="Name8" presStyleCnt="0"/>
      <dgm:spPr/>
    </dgm:pt>
    <dgm:pt modelId="{AC99E753-4EA8-4237-924D-F24F33F395F5}" type="pres">
      <dgm:prSet presAssocID="{8596E0CA-5CE0-45C9-B036-B7B120B8A019}" presName="level" presStyleLbl="node1" presStyleIdx="0" presStyleCnt="4" custLinFactNeighborX="-542" custLinFactNeighborY="-1325">
        <dgm:presLayoutVars>
          <dgm:chMax val="1"/>
          <dgm:bulletEnabled val="1"/>
        </dgm:presLayoutVars>
      </dgm:prSet>
      <dgm:spPr/>
    </dgm:pt>
    <dgm:pt modelId="{99F19AC5-1C48-4892-80A1-A8800CCA5681}" type="pres">
      <dgm:prSet presAssocID="{8596E0CA-5CE0-45C9-B036-B7B120B8A019}" presName="levelTx" presStyleLbl="revTx" presStyleIdx="0" presStyleCnt="0">
        <dgm:presLayoutVars>
          <dgm:chMax val="1"/>
          <dgm:bulletEnabled val="1"/>
        </dgm:presLayoutVars>
      </dgm:prSet>
      <dgm:spPr/>
    </dgm:pt>
    <dgm:pt modelId="{6D3D00E4-3D63-49BB-825D-D349502BFCD9}" type="pres">
      <dgm:prSet presAssocID="{40226170-2AB1-4B33-B0C0-45416540993A}" presName="Name8" presStyleCnt="0"/>
      <dgm:spPr/>
    </dgm:pt>
    <dgm:pt modelId="{9A4F9309-FAE2-418D-85D7-4FFB607C01E8}" type="pres">
      <dgm:prSet presAssocID="{40226170-2AB1-4B33-B0C0-45416540993A}" presName="level" presStyleLbl="node1" presStyleIdx="1" presStyleCnt="4">
        <dgm:presLayoutVars>
          <dgm:chMax val="1"/>
          <dgm:bulletEnabled val="1"/>
        </dgm:presLayoutVars>
      </dgm:prSet>
      <dgm:spPr/>
    </dgm:pt>
    <dgm:pt modelId="{39F0A187-ECE7-4FE8-A3B8-BDE86D1C595C}" type="pres">
      <dgm:prSet presAssocID="{40226170-2AB1-4B33-B0C0-45416540993A}" presName="levelTx" presStyleLbl="revTx" presStyleIdx="0" presStyleCnt="0">
        <dgm:presLayoutVars>
          <dgm:chMax val="1"/>
          <dgm:bulletEnabled val="1"/>
        </dgm:presLayoutVars>
      </dgm:prSet>
      <dgm:spPr/>
    </dgm:pt>
    <dgm:pt modelId="{47DA2E1F-A92B-4627-8FF7-5D2C65953696}" type="pres">
      <dgm:prSet presAssocID="{9CBAEE1E-1366-4A9A-ACEE-F38157A4B30B}" presName="Name8" presStyleCnt="0"/>
      <dgm:spPr/>
    </dgm:pt>
    <dgm:pt modelId="{2886A979-201E-4BC3-B778-F392026EECB6}" type="pres">
      <dgm:prSet presAssocID="{9CBAEE1E-1366-4A9A-ACEE-F38157A4B30B}" presName="level" presStyleLbl="node1" presStyleIdx="2" presStyleCnt="4">
        <dgm:presLayoutVars>
          <dgm:chMax val="1"/>
          <dgm:bulletEnabled val="1"/>
        </dgm:presLayoutVars>
      </dgm:prSet>
      <dgm:spPr/>
    </dgm:pt>
    <dgm:pt modelId="{102DB4D2-45E1-46E1-A3EC-DC65946488DB}" type="pres">
      <dgm:prSet presAssocID="{9CBAEE1E-1366-4A9A-ACEE-F38157A4B30B}" presName="levelTx" presStyleLbl="revTx" presStyleIdx="0" presStyleCnt="0">
        <dgm:presLayoutVars>
          <dgm:chMax val="1"/>
          <dgm:bulletEnabled val="1"/>
        </dgm:presLayoutVars>
      </dgm:prSet>
      <dgm:spPr/>
    </dgm:pt>
    <dgm:pt modelId="{CE7CE148-3AB3-457D-9C4A-2D33482E55F5}" type="pres">
      <dgm:prSet presAssocID="{53F84966-D3ED-4C0A-9D47-C35C7B6C37DD}" presName="Name8" presStyleCnt="0"/>
      <dgm:spPr/>
    </dgm:pt>
    <dgm:pt modelId="{2ED52C7E-87D6-43E2-A9AA-0EBAE66763BB}" type="pres">
      <dgm:prSet presAssocID="{53F84966-D3ED-4C0A-9D47-C35C7B6C37DD}" presName="level" presStyleLbl="node1" presStyleIdx="3" presStyleCnt="4" custLinFactNeighborX="1276" custLinFactNeighborY="0">
        <dgm:presLayoutVars>
          <dgm:chMax val="1"/>
          <dgm:bulletEnabled val="1"/>
        </dgm:presLayoutVars>
      </dgm:prSet>
      <dgm:spPr/>
    </dgm:pt>
    <dgm:pt modelId="{91AE193B-56D5-4B1F-8D99-A6C4FBB86DAE}" type="pres">
      <dgm:prSet presAssocID="{53F84966-D3ED-4C0A-9D47-C35C7B6C37DD}" presName="levelTx" presStyleLbl="revTx" presStyleIdx="0" presStyleCnt="0">
        <dgm:presLayoutVars>
          <dgm:chMax val="1"/>
          <dgm:bulletEnabled val="1"/>
        </dgm:presLayoutVars>
      </dgm:prSet>
      <dgm:spPr/>
    </dgm:pt>
  </dgm:ptLst>
  <dgm:cxnLst>
    <dgm:cxn modelId="{8F24C360-E966-4E5F-AD22-A1EE1F138B58}" type="presOf" srcId="{8596E0CA-5CE0-45C9-B036-B7B120B8A019}" destId="{99F19AC5-1C48-4892-80A1-A8800CCA5681}" srcOrd="1" destOrd="0" presId="urn:microsoft.com/office/officeart/2005/8/layout/pyramid3"/>
    <dgm:cxn modelId="{288D6741-03FE-48FD-BCBC-AFFA1A1F20F6}" type="presOf" srcId="{53F84966-D3ED-4C0A-9D47-C35C7B6C37DD}" destId="{2ED52C7E-87D6-43E2-A9AA-0EBAE66763BB}" srcOrd="0" destOrd="0" presId="urn:microsoft.com/office/officeart/2005/8/layout/pyramid3"/>
    <dgm:cxn modelId="{E5949A62-0D9C-4942-8108-C5D37BB76E89}" srcId="{6586353A-C15B-4CDD-A194-7E1C48E9D348}" destId="{9CBAEE1E-1366-4A9A-ACEE-F38157A4B30B}" srcOrd="2" destOrd="0" parTransId="{A375697B-ABF3-47E3-A929-A47A63FADD65}" sibTransId="{E92C55D8-9836-455B-AF6B-DBAD4285D37F}"/>
    <dgm:cxn modelId="{DAB79444-6A6D-4A90-9B1B-63E906FBC576}" srcId="{6586353A-C15B-4CDD-A194-7E1C48E9D348}" destId="{8596E0CA-5CE0-45C9-B036-B7B120B8A019}" srcOrd="0" destOrd="0" parTransId="{56389DE8-15E1-4C92-B9F9-CCABAB1F4DBF}" sibTransId="{2A479230-7AC9-45E9-B477-83E53455EB86}"/>
    <dgm:cxn modelId="{9C25D04B-8713-4F17-B2E2-84DD20667D7A}" type="presOf" srcId="{53F84966-D3ED-4C0A-9D47-C35C7B6C37DD}" destId="{91AE193B-56D5-4B1F-8D99-A6C4FBB86DAE}" srcOrd="1" destOrd="0" presId="urn:microsoft.com/office/officeart/2005/8/layout/pyramid3"/>
    <dgm:cxn modelId="{186C4E73-B216-4640-B6BB-DB8855923BEC}" type="presOf" srcId="{40226170-2AB1-4B33-B0C0-45416540993A}" destId="{39F0A187-ECE7-4FE8-A3B8-BDE86D1C595C}" srcOrd="1" destOrd="0" presId="urn:microsoft.com/office/officeart/2005/8/layout/pyramid3"/>
    <dgm:cxn modelId="{DCA7917D-3734-41B6-8703-3302BEFBA387}" type="presOf" srcId="{9CBAEE1E-1366-4A9A-ACEE-F38157A4B30B}" destId="{2886A979-201E-4BC3-B778-F392026EECB6}" srcOrd="0" destOrd="0" presId="urn:microsoft.com/office/officeart/2005/8/layout/pyramid3"/>
    <dgm:cxn modelId="{48D3288D-3AAB-4F8D-AFEE-1FD9F7FB3F36}" srcId="{6586353A-C15B-4CDD-A194-7E1C48E9D348}" destId="{53F84966-D3ED-4C0A-9D47-C35C7B6C37DD}" srcOrd="3" destOrd="0" parTransId="{4EDF5EF0-E7EA-44D3-947F-FBF9E23CD7B1}" sibTransId="{7DA27095-3A3E-4FD2-BEC9-0AAC948A1F7D}"/>
    <dgm:cxn modelId="{38ECF999-7655-41FD-9635-375AD6E3F832}" type="presOf" srcId="{8596E0CA-5CE0-45C9-B036-B7B120B8A019}" destId="{AC99E753-4EA8-4237-924D-F24F33F395F5}" srcOrd="0" destOrd="0" presId="urn:microsoft.com/office/officeart/2005/8/layout/pyramid3"/>
    <dgm:cxn modelId="{122C35C6-7453-42A9-8626-8C0700994247}" type="presOf" srcId="{9CBAEE1E-1366-4A9A-ACEE-F38157A4B30B}" destId="{102DB4D2-45E1-46E1-A3EC-DC65946488DB}" srcOrd="1" destOrd="0" presId="urn:microsoft.com/office/officeart/2005/8/layout/pyramid3"/>
    <dgm:cxn modelId="{59322DC8-3769-4687-A92A-F2AB691B52AF}" type="presOf" srcId="{6586353A-C15B-4CDD-A194-7E1C48E9D348}" destId="{B2F4EB82-74F8-4D7B-AC39-107D18C53827}" srcOrd="0" destOrd="0" presId="urn:microsoft.com/office/officeart/2005/8/layout/pyramid3"/>
    <dgm:cxn modelId="{3F951BE5-DB90-4244-A304-3C163C2D1AB5}" srcId="{6586353A-C15B-4CDD-A194-7E1C48E9D348}" destId="{40226170-2AB1-4B33-B0C0-45416540993A}" srcOrd="1" destOrd="0" parTransId="{EF3B7699-040F-44F3-825F-C2EB9BF16DEA}" sibTransId="{22FB9C52-8BF0-4C38-A3ED-E8CFE7768680}"/>
    <dgm:cxn modelId="{C16947E6-58ED-4026-BE36-C0C40EE0C8E5}" type="presOf" srcId="{40226170-2AB1-4B33-B0C0-45416540993A}" destId="{9A4F9309-FAE2-418D-85D7-4FFB607C01E8}" srcOrd="0" destOrd="0" presId="urn:microsoft.com/office/officeart/2005/8/layout/pyramid3"/>
    <dgm:cxn modelId="{1F985932-27F2-46BB-A0B1-CB3A8267D324}" type="presParOf" srcId="{B2F4EB82-74F8-4D7B-AC39-107D18C53827}" destId="{98153F4D-7E22-4B5C-A8D6-773E3CCC3891}" srcOrd="0" destOrd="0" presId="urn:microsoft.com/office/officeart/2005/8/layout/pyramid3"/>
    <dgm:cxn modelId="{2281356C-1563-4C0F-9B61-D51B260A2E59}" type="presParOf" srcId="{98153F4D-7E22-4B5C-A8D6-773E3CCC3891}" destId="{AC99E753-4EA8-4237-924D-F24F33F395F5}" srcOrd="0" destOrd="0" presId="urn:microsoft.com/office/officeart/2005/8/layout/pyramid3"/>
    <dgm:cxn modelId="{409EA72F-2EB2-4217-B799-5C639F8A944C}" type="presParOf" srcId="{98153F4D-7E22-4B5C-A8D6-773E3CCC3891}" destId="{99F19AC5-1C48-4892-80A1-A8800CCA5681}" srcOrd="1" destOrd="0" presId="urn:microsoft.com/office/officeart/2005/8/layout/pyramid3"/>
    <dgm:cxn modelId="{FC741E41-5646-4665-9FBC-F388FC16164E}" type="presParOf" srcId="{B2F4EB82-74F8-4D7B-AC39-107D18C53827}" destId="{6D3D00E4-3D63-49BB-825D-D349502BFCD9}" srcOrd="1" destOrd="0" presId="urn:microsoft.com/office/officeart/2005/8/layout/pyramid3"/>
    <dgm:cxn modelId="{CA1A37ED-6A08-4B2B-99E8-DB5BBFFF104A}" type="presParOf" srcId="{6D3D00E4-3D63-49BB-825D-D349502BFCD9}" destId="{9A4F9309-FAE2-418D-85D7-4FFB607C01E8}" srcOrd="0" destOrd="0" presId="urn:microsoft.com/office/officeart/2005/8/layout/pyramid3"/>
    <dgm:cxn modelId="{73F01D34-02B6-48EC-B1D5-772847F34E83}" type="presParOf" srcId="{6D3D00E4-3D63-49BB-825D-D349502BFCD9}" destId="{39F0A187-ECE7-4FE8-A3B8-BDE86D1C595C}" srcOrd="1" destOrd="0" presId="urn:microsoft.com/office/officeart/2005/8/layout/pyramid3"/>
    <dgm:cxn modelId="{F33512B4-DBEE-4AE5-96F6-12AD962C13A3}" type="presParOf" srcId="{B2F4EB82-74F8-4D7B-AC39-107D18C53827}" destId="{47DA2E1F-A92B-4627-8FF7-5D2C65953696}" srcOrd="2" destOrd="0" presId="urn:microsoft.com/office/officeart/2005/8/layout/pyramid3"/>
    <dgm:cxn modelId="{C10F339F-6689-447C-A3DF-47FCCED4A393}" type="presParOf" srcId="{47DA2E1F-A92B-4627-8FF7-5D2C65953696}" destId="{2886A979-201E-4BC3-B778-F392026EECB6}" srcOrd="0" destOrd="0" presId="urn:microsoft.com/office/officeart/2005/8/layout/pyramid3"/>
    <dgm:cxn modelId="{AB2BC57C-899F-4D1C-8212-8AACC4DEDFE6}" type="presParOf" srcId="{47DA2E1F-A92B-4627-8FF7-5D2C65953696}" destId="{102DB4D2-45E1-46E1-A3EC-DC65946488DB}" srcOrd="1" destOrd="0" presId="urn:microsoft.com/office/officeart/2005/8/layout/pyramid3"/>
    <dgm:cxn modelId="{7BE6A67C-275D-4FFF-B25C-09BA3386394D}" type="presParOf" srcId="{B2F4EB82-74F8-4D7B-AC39-107D18C53827}" destId="{CE7CE148-3AB3-457D-9C4A-2D33482E55F5}" srcOrd="3" destOrd="0" presId="urn:microsoft.com/office/officeart/2005/8/layout/pyramid3"/>
    <dgm:cxn modelId="{613CFA9B-9A16-4F2F-9E31-2765BF6EE41B}" type="presParOf" srcId="{CE7CE148-3AB3-457D-9C4A-2D33482E55F5}" destId="{2ED52C7E-87D6-43E2-A9AA-0EBAE66763BB}" srcOrd="0" destOrd="0" presId="urn:microsoft.com/office/officeart/2005/8/layout/pyramid3"/>
    <dgm:cxn modelId="{FD83577C-DDFB-4D4B-B44C-82A108366429}" type="presParOf" srcId="{CE7CE148-3AB3-457D-9C4A-2D33482E55F5}" destId="{91AE193B-56D5-4B1F-8D99-A6C4FBB86DAE}"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5CEE2A-F546-4A91-B8F8-15EBB92E0D10}">
      <dsp:nvSpPr>
        <dsp:cNvPr id="0" name=""/>
        <dsp:cNvSpPr/>
      </dsp:nvSpPr>
      <dsp:spPr>
        <a:xfrm>
          <a:off x="3760" y="1062736"/>
          <a:ext cx="3688862" cy="2726055"/>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a:noFill/>
        </a:ln>
        <a:effectLst/>
      </dsp:spPr>
      <dsp:style>
        <a:lnRef idx="0">
          <a:scrgbClr r="0" g="0" b="0"/>
        </a:lnRef>
        <a:fillRef idx="1">
          <a:scrgbClr r="0" g="0" b="0"/>
        </a:fillRef>
        <a:effectRef idx="0">
          <a:scrgbClr r="0" g="0" b="0"/>
        </a:effectRef>
        <a:fontRef idx="minor"/>
      </dsp:style>
    </dsp:sp>
    <dsp:sp modelId="{2D1FDBA7-1731-452F-87FD-B801FE890253}">
      <dsp:nvSpPr>
        <dsp:cNvPr id="0" name=""/>
        <dsp:cNvSpPr/>
      </dsp:nvSpPr>
      <dsp:spPr>
        <a:xfrm>
          <a:off x="749381" y="3294507"/>
          <a:ext cx="3178700" cy="7638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5000"/>
            </a:spcAft>
            <a:buNone/>
          </a:pPr>
          <a:r>
            <a:rPr lang="nl-NL" sz="2800" kern="1200" dirty="0">
              <a:latin typeface="Arial" panose="020B0604020202020204" pitchFamily="34" charset="0"/>
              <a:cs typeface="Arial" panose="020B0604020202020204" pitchFamily="34" charset="0"/>
            </a:rPr>
            <a:t>Tot 1-1-2024</a:t>
          </a:r>
        </a:p>
      </dsp:txBody>
      <dsp:txXfrm>
        <a:off x="749381" y="3294507"/>
        <a:ext cx="3178700" cy="763894"/>
      </dsp:txXfrm>
    </dsp:sp>
    <dsp:sp modelId="{81CAF178-A947-473F-B8A3-95B8B3422A09}">
      <dsp:nvSpPr>
        <dsp:cNvPr id="0" name=""/>
        <dsp:cNvSpPr/>
      </dsp:nvSpPr>
      <dsp:spPr>
        <a:xfrm>
          <a:off x="4416189" y="1062736"/>
          <a:ext cx="3688862" cy="2726055"/>
        </a:xfrm>
        <a:prstGeom prst="rect">
          <a:avLst/>
        </a:prstGeom>
        <a:blipFill rotWithShape="1">
          <a:blip xmlns:r="http://schemas.openxmlformats.org/officeDocument/2006/relationships" r:embed="rId2"/>
          <a:srcRect/>
          <a:stretch>
            <a:fillRect t="-4000" b="-4000"/>
          </a:stretch>
        </a:blipFill>
        <a:ln>
          <a:noFill/>
        </a:ln>
        <a:effectLst/>
      </dsp:spPr>
      <dsp:style>
        <a:lnRef idx="0">
          <a:scrgbClr r="0" g="0" b="0"/>
        </a:lnRef>
        <a:fillRef idx="1">
          <a:scrgbClr r="0" g="0" b="0"/>
        </a:fillRef>
        <a:effectRef idx="0">
          <a:scrgbClr r="0" g="0" b="0"/>
        </a:effectRef>
        <a:fontRef idx="minor"/>
      </dsp:style>
    </dsp:sp>
    <dsp:sp modelId="{8B324036-DE24-4207-B77D-038724854F6F}">
      <dsp:nvSpPr>
        <dsp:cNvPr id="0" name=""/>
        <dsp:cNvSpPr/>
      </dsp:nvSpPr>
      <dsp:spPr>
        <a:xfrm>
          <a:off x="5161810" y="3294507"/>
          <a:ext cx="3178700" cy="7638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5000"/>
            </a:spcAft>
            <a:buNone/>
          </a:pPr>
          <a:r>
            <a:rPr lang="nl-NL" sz="2800" kern="1200" dirty="0">
              <a:latin typeface="Arial" panose="020B0604020202020204" pitchFamily="34" charset="0"/>
              <a:cs typeface="Arial" panose="020B0604020202020204" pitchFamily="34" charset="0"/>
            </a:rPr>
            <a:t>Vanaf 1-1-2024</a:t>
          </a:r>
        </a:p>
      </dsp:txBody>
      <dsp:txXfrm>
        <a:off x="5161810" y="3294507"/>
        <a:ext cx="3178700" cy="7638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99E753-4EA8-4237-924D-F24F33F395F5}">
      <dsp:nvSpPr>
        <dsp:cNvPr id="0" name=""/>
        <dsp:cNvSpPr/>
      </dsp:nvSpPr>
      <dsp:spPr>
        <a:xfrm rot="10800000">
          <a:off x="0" y="0"/>
          <a:ext cx="7324725" cy="1104900"/>
        </a:xfrm>
        <a:prstGeom prst="trapezoid">
          <a:avLst>
            <a:gd name="adj" fmla="val 82866"/>
          </a:avLst>
        </a:prstGeom>
        <a:solidFill>
          <a:schemeClr val="accent2">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nl-NL" sz="2800" kern="1200" dirty="0"/>
            <a:t>Bemiddeling Ombudsman</a:t>
          </a:r>
        </a:p>
      </dsp:txBody>
      <dsp:txXfrm rot="-10800000">
        <a:off x="1281826" y="0"/>
        <a:ext cx="4761071" cy="1104900"/>
      </dsp:txXfrm>
    </dsp:sp>
    <dsp:sp modelId="{9A4F9309-FAE2-418D-85D7-4FFB607C01E8}">
      <dsp:nvSpPr>
        <dsp:cNvPr id="0" name=""/>
        <dsp:cNvSpPr/>
      </dsp:nvSpPr>
      <dsp:spPr>
        <a:xfrm rot="10800000">
          <a:off x="915590" y="1104899"/>
          <a:ext cx="5493543" cy="1104900"/>
        </a:xfrm>
        <a:prstGeom prst="trapezoid">
          <a:avLst>
            <a:gd name="adj" fmla="val 82866"/>
          </a:avLst>
        </a:prstGeom>
        <a:solidFill>
          <a:schemeClr val="accent4">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nl-NL" sz="2800" kern="1200" dirty="0"/>
            <a:t>Geschillencommissie</a:t>
          </a:r>
        </a:p>
      </dsp:txBody>
      <dsp:txXfrm rot="-10800000">
        <a:off x="1876960" y="1104899"/>
        <a:ext cx="3570803" cy="1104900"/>
      </dsp:txXfrm>
    </dsp:sp>
    <dsp:sp modelId="{2886A979-201E-4BC3-B778-F392026EECB6}">
      <dsp:nvSpPr>
        <dsp:cNvPr id="0" name=""/>
        <dsp:cNvSpPr/>
      </dsp:nvSpPr>
      <dsp:spPr>
        <a:xfrm rot="10800000">
          <a:off x="1831181" y="2209799"/>
          <a:ext cx="3662362" cy="1104900"/>
        </a:xfrm>
        <a:prstGeom prst="trapezoid">
          <a:avLst>
            <a:gd name="adj" fmla="val 8286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nl-NL" sz="2800" kern="1200" dirty="0">
              <a:solidFill>
                <a:schemeClr val="bg1"/>
              </a:solidFill>
            </a:rPr>
            <a:t>Commissie van Beroep</a:t>
          </a:r>
        </a:p>
      </dsp:txBody>
      <dsp:txXfrm rot="-10800000">
        <a:off x="2472094" y="2209799"/>
        <a:ext cx="2380535" cy="1104900"/>
      </dsp:txXfrm>
    </dsp:sp>
    <dsp:sp modelId="{2ED52C7E-87D6-43E2-A9AA-0EBAE66763BB}">
      <dsp:nvSpPr>
        <dsp:cNvPr id="0" name=""/>
        <dsp:cNvSpPr/>
      </dsp:nvSpPr>
      <dsp:spPr>
        <a:xfrm rot="10800000">
          <a:off x="2770137" y="3314700"/>
          <a:ext cx="1831181" cy="1104900"/>
        </a:xfrm>
        <a:prstGeom prst="trapezoid">
          <a:avLst>
            <a:gd name="adj" fmla="val 82866"/>
          </a:avLst>
        </a:prstGeom>
        <a:solidFill>
          <a:srgbClr val="0070C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t" anchorCtr="0">
          <a:noAutofit/>
        </a:bodyPr>
        <a:lstStyle/>
        <a:p>
          <a:pPr marL="0" lvl="0" indent="0" algn="ctr" defTabSz="1066800">
            <a:lnSpc>
              <a:spcPct val="150000"/>
            </a:lnSpc>
            <a:spcBef>
              <a:spcPct val="0"/>
            </a:spcBef>
            <a:spcAft>
              <a:spcPct val="35000"/>
            </a:spcAft>
            <a:buNone/>
          </a:pPr>
          <a:r>
            <a:rPr lang="nl-NL" sz="2400" kern="1200" dirty="0">
              <a:solidFill>
                <a:schemeClr val="bg1"/>
              </a:solidFill>
            </a:rPr>
            <a:t>Rechter</a:t>
          </a:r>
        </a:p>
      </dsp:txBody>
      <dsp:txXfrm rot="-10800000">
        <a:off x="2770137" y="3314700"/>
        <a:ext cx="1831181" cy="1104900"/>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FEC16330-31F8-B17D-098C-24C6091F4B8C}"/>
              </a:ext>
            </a:extLst>
          </p:cNvPr>
          <p:cNvSpPr>
            <a:spLocks noGrp="1"/>
          </p:cNvSpPr>
          <p:nvPr>
            <p:ph type="hdr" sz="quarter"/>
          </p:nvPr>
        </p:nvSpPr>
        <p:spPr>
          <a:xfrm>
            <a:off x="0" y="0"/>
            <a:ext cx="2984871" cy="502835"/>
          </a:xfrm>
          <a:prstGeom prst="rect">
            <a:avLst/>
          </a:prstGeom>
        </p:spPr>
        <p:txBody>
          <a:bodyPr vert="horz" lIns="96625" tIns="48312" rIns="96625" bIns="48312" rtlCol="0"/>
          <a:lstStyle>
            <a:lvl1pPr algn="l">
              <a:defRPr sz="1300"/>
            </a:lvl1pPr>
          </a:lstStyle>
          <a:p>
            <a:endParaRPr lang="nl-NL"/>
          </a:p>
        </p:txBody>
      </p:sp>
      <p:sp>
        <p:nvSpPr>
          <p:cNvPr id="3" name="Tijdelijke aanduiding voor datum 2">
            <a:extLst>
              <a:ext uri="{FF2B5EF4-FFF2-40B4-BE49-F238E27FC236}">
                <a16:creationId xmlns:a16="http://schemas.microsoft.com/office/drawing/2014/main" id="{82C1EC41-9AB7-21A8-94C7-9DE2E3AA1C87}"/>
              </a:ext>
            </a:extLst>
          </p:cNvPr>
          <p:cNvSpPr>
            <a:spLocks noGrp="1"/>
          </p:cNvSpPr>
          <p:nvPr>
            <p:ph type="dt" sz="quarter" idx="1"/>
          </p:nvPr>
        </p:nvSpPr>
        <p:spPr>
          <a:xfrm>
            <a:off x="3901698" y="0"/>
            <a:ext cx="2984871" cy="502835"/>
          </a:xfrm>
          <a:prstGeom prst="rect">
            <a:avLst/>
          </a:prstGeom>
        </p:spPr>
        <p:txBody>
          <a:bodyPr vert="horz" lIns="96625" tIns="48312" rIns="96625" bIns="48312" rtlCol="0"/>
          <a:lstStyle>
            <a:lvl1pPr algn="r">
              <a:defRPr sz="1300"/>
            </a:lvl1pPr>
          </a:lstStyle>
          <a:p>
            <a:fld id="{0B124E4F-D520-4C15-84D2-DCC0365443C5}" type="datetimeFigureOut">
              <a:rPr lang="nl-NL" smtClean="0"/>
              <a:t>19-4-2024</a:t>
            </a:fld>
            <a:endParaRPr lang="nl-NL"/>
          </a:p>
        </p:txBody>
      </p:sp>
      <p:sp>
        <p:nvSpPr>
          <p:cNvPr id="4" name="Tijdelijke aanduiding voor voettekst 3">
            <a:extLst>
              <a:ext uri="{FF2B5EF4-FFF2-40B4-BE49-F238E27FC236}">
                <a16:creationId xmlns:a16="http://schemas.microsoft.com/office/drawing/2014/main" id="{F190B6D3-A340-6758-CF3C-8A006F4D1192}"/>
              </a:ext>
            </a:extLst>
          </p:cNvPr>
          <p:cNvSpPr>
            <a:spLocks noGrp="1"/>
          </p:cNvSpPr>
          <p:nvPr>
            <p:ph type="ftr" sz="quarter" idx="2"/>
          </p:nvPr>
        </p:nvSpPr>
        <p:spPr>
          <a:xfrm>
            <a:off x="0" y="9519055"/>
            <a:ext cx="2984871" cy="502834"/>
          </a:xfrm>
          <a:prstGeom prst="rect">
            <a:avLst/>
          </a:prstGeom>
        </p:spPr>
        <p:txBody>
          <a:bodyPr vert="horz" lIns="96625" tIns="48312" rIns="96625" bIns="48312" rtlCol="0" anchor="b"/>
          <a:lstStyle>
            <a:lvl1pPr algn="l">
              <a:defRPr sz="1300"/>
            </a:lvl1pPr>
          </a:lstStyle>
          <a:p>
            <a:endParaRPr lang="nl-NL"/>
          </a:p>
        </p:txBody>
      </p:sp>
      <p:sp>
        <p:nvSpPr>
          <p:cNvPr id="5" name="Tijdelijke aanduiding voor dianummer 4">
            <a:extLst>
              <a:ext uri="{FF2B5EF4-FFF2-40B4-BE49-F238E27FC236}">
                <a16:creationId xmlns:a16="http://schemas.microsoft.com/office/drawing/2014/main" id="{E18B2D01-0B20-D111-7B5C-EC97B72035CF}"/>
              </a:ext>
            </a:extLst>
          </p:cNvPr>
          <p:cNvSpPr>
            <a:spLocks noGrp="1"/>
          </p:cNvSpPr>
          <p:nvPr>
            <p:ph type="sldNum" sz="quarter" idx="3"/>
          </p:nvPr>
        </p:nvSpPr>
        <p:spPr>
          <a:xfrm>
            <a:off x="3901698" y="9519055"/>
            <a:ext cx="2984871" cy="502834"/>
          </a:xfrm>
          <a:prstGeom prst="rect">
            <a:avLst/>
          </a:prstGeom>
        </p:spPr>
        <p:txBody>
          <a:bodyPr vert="horz" lIns="96625" tIns="48312" rIns="96625" bIns="48312" rtlCol="0" anchor="b"/>
          <a:lstStyle>
            <a:lvl1pPr algn="r">
              <a:defRPr sz="1300"/>
            </a:lvl1pPr>
          </a:lstStyle>
          <a:p>
            <a:fld id="{C3DB28D2-DCDC-4E2A-B560-6BA18560B010}" type="slidenum">
              <a:rPr lang="nl-NL" smtClean="0"/>
              <a:t>‹nr.›</a:t>
            </a:fld>
            <a:endParaRPr lang="nl-NL"/>
          </a:p>
        </p:txBody>
      </p:sp>
    </p:spTree>
    <p:extLst>
      <p:ext uri="{BB962C8B-B14F-4D97-AF65-F5344CB8AC3E}">
        <p14:creationId xmlns:p14="http://schemas.microsoft.com/office/powerpoint/2010/main" val="22739563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84871" cy="502835"/>
          </a:xfrm>
          <a:prstGeom prst="rect">
            <a:avLst/>
          </a:prstGeom>
        </p:spPr>
        <p:txBody>
          <a:bodyPr vert="horz" lIns="96625" tIns="48312" rIns="96625" bIns="48312" rtlCol="0"/>
          <a:lstStyle>
            <a:lvl1pPr algn="l">
              <a:defRPr sz="1300"/>
            </a:lvl1pPr>
          </a:lstStyle>
          <a:p>
            <a:endParaRPr lang="nl-NL"/>
          </a:p>
        </p:txBody>
      </p:sp>
      <p:sp>
        <p:nvSpPr>
          <p:cNvPr id="3" name="Tijdelijke aanduiding voor datum 2"/>
          <p:cNvSpPr>
            <a:spLocks noGrp="1"/>
          </p:cNvSpPr>
          <p:nvPr>
            <p:ph type="dt" idx="1"/>
          </p:nvPr>
        </p:nvSpPr>
        <p:spPr>
          <a:xfrm>
            <a:off x="3901698" y="0"/>
            <a:ext cx="2984871" cy="502835"/>
          </a:xfrm>
          <a:prstGeom prst="rect">
            <a:avLst/>
          </a:prstGeom>
        </p:spPr>
        <p:txBody>
          <a:bodyPr vert="horz" lIns="96625" tIns="48312" rIns="96625" bIns="48312" rtlCol="0"/>
          <a:lstStyle>
            <a:lvl1pPr algn="r">
              <a:defRPr sz="1300"/>
            </a:lvl1pPr>
          </a:lstStyle>
          <a:p>
            <a:fld id="{9F03E7EF-5589-4881-832E-E5AAD867A435}" type="datetimeFigureOut">
              <a:rPr lang="nl-NL" smtClean="0"/>
              <a:t>19-4-2024</a:t>
            </a:fld>
            <a:endParaRPr lang="nl-NL"/>
          </a:p>
        </p:txBody>
      </p:sp>
      <p:sp>
        <p:nvSpPr>
          <p:cNvPr id="4" name="Tijdelijke aanduiding voor dia-afbeelding 3"/>
          <p:cNvSpPr>
            <a:spLocks noGrp="1" noRot="1" noChangeAspect="1"/>
          </p:cNvSpPr>
          <p:nvPr>
            <p:ph type="sldImg" idx="2"/>
          </p:nvPr>
        </p:nvSpPr>
        <p:spPr>
          <a:xfrm>
            <a:off x="438150" y="1252538"/>
            <a:ext cx="6011863" cy="3382962"/>
          </a:xfrm>
          <a:prstGeom prst="rect">
            <a:avLst/>
          </a:prstGeom>
          <a:noFill/>
          <a:ln w="12700">
            <a:solidFill>
              <a:prstClr val="black"/>
            </a:solidFill>
          </a:ln>
        </p:spPr>
        <p:txBody>
          <a:bodyPr vert="horz" lIns="96625" tIns="48312" rIns="96625" bIns="48312" rtlCol="0" anchor="ctr"/>
          <a:lstStyle/>
          <a:p>
            <a:endParaRPr lang="nl-NL"/>
          </a:p>
        </p:txBody>
      </p:sp>
      <p:sp>
        <p:nvSpPr>
          <p:cNvPr id="5" name="Tijdelijke aanduiding voor notities 4"/>
          <p:cNvSpPr>
            <a:spLocks noGrp="1"/>
          </p:cNvSpPr>
          <p:nvPr>
            <p:ph type="body" sz="quarter" idx="3"/>
          </p:nvPr>
        </p:nvSpPr>
        <p:spPr>
          <a:xfrm>
            <a:off x="688817" y="4823034"/>
            <a:ext cx="5510530" cy="3946118"/>
          </a:xfrm>
          <a:prstGeom prst="rect">
            <a:avLst/>
          </a:prstGeom>
        </p:spPr>
        <p:txBody>
          <a:bodyPr vert="horz" lIns="96625" tIns="48312" rIns="96625" bIns="48312"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519055"/>
            <a:ext cx="2984871" cy="502834"/>
          </a:xfrm>
          <a:prstGeom prst="rect">
            <a:avLst/>
          </a:prstGeom>
        </p:spPr>
        <p:txBody>
          <a:bodyPr vert="horz" lIns="96625" tIns="48312" rIns="96625" bIns="48312"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3901698" y="9519055"/>
            <a:ext cx="2984871" cy="502834"/>
          </a:xfrm>
          <a:prstGeom prst="rect">
            <a:avLst/>
          </a:prstGeom>
        </p:spPr>
        <p:txBody>
          <a:bodyPr vert="horz" lIns="96625" tIns="48312" rIns="96625" bIns="48312" rtlCol="0" anchor="b"/>
          <a:lstStyle>
            <a:lvl1pPr algn="r">
              <a:defRPr sz="1300"/>
            </a:lvl1pPr>
          </a:lstStyle>
          <a:p>
            <a:fld id="{A3B226E5-C132-471B-BDFA-C589B9DAE50E}" type="slidenum">
              <a:rPr lang="nl-NL" smtClean="0"/>
              <a:t>‹nr.›</a:t>
            </a:fld>
            <a:endParaRPr lang="nl-NL"/>
          </a:p>
        </p:txBody>
      </p:sp>
    </p:spTree>
    <p:extLst>
      <p:ext uri="{BB962C8B-B14F-4D97-AF65-F5344CB8AC3E}">
        <p14:creationId xmlns:p14="http://schemas.microsoft.com/office/powerpoint/2010/main" val="171363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3B226E5-C132-471B-BDFA-C589B9DAE50E}" type="slidenum">
              <a:rPr lang="nl-NL" smtClean="0"/>
              <a:t>2</a:t>
            </a:fld>
            <a:endParaRPr lang="nl-NL"/>
          </a:p>
        </p:txBody>
      </p:sp>
    </p:spTree>
    <p:extLst>
      <p:ext uri="{BB962C8B-B14F-4D97-AF65-F5344CB8AC3E}">
        <p14:creationId xmlns:p14="http://schemas.microsoft.com/office/powerpoint/2010/main" val="3963113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3B226E5-C132-471B-BDFA-C589B9DAE50E}" type="slidenum">
              <a:rPr lang="nl-NL" smtClean="0"/>
              <a:t>6</a:t>
            </a:fld>
            <a:endParaRPr lang="nl-NL"/>
          </a:p>
        </p:txBody>
      </p:sp>
    </p:spTree>
    <p:extLst>
      <p:ext uri="{BB962C8B-B14F-4D97-AF65-F5344CB8AC3E}">
        <p14:creationId xmlns:p14="http://schemas.microsoft.com/office/powerpoint/2010/main" val="2261194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3B226E5-C132-471B-BDFA-C589B9DAE50E}" type="slidenum">
              <a:rPr lang="nl-NL" smtClean="0"/>
              <a:t>10</a:t>
            </a:fld>
            <a:endParaRPr lang="nl-NL"/>
          </a:p>
        </p:txBody>
      </p:sp>
    </p:spTree>
    <p:extLst>
      <p:ext uri="{BB962C8B-B14F-4D97-AF65-F5344CB8AC3E}">
        <p14:creationId xmlns:p14="http://schemas.microsoft.com/office/powerpoint/2010/main" val="3442665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3B226E5-C132-471B-BDFA-C589B9DAE50E}" type="slidenum">
              <a:rPr lang="nl-NL" smtClean="0"/>
              <a:t>11</a:t>
            </a:fld>
            <a:endParaRPr lang="nl-NL"/>
          </a:p>
        </p:txBody>
      </p:sp>
    </p:spTree>
    <p:extLst>
      <p:ext uri="{BB962C8B-B14F-4D97-AF65-F5344CB8AC3E}">
        <p14:creationId xmlns:p14="http://schemas.microsoft.com/office/powerpoint/2010/main" val="2831280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3B226E5-C132-471B-BDFA-C589B9DAE50E}" type="slidenum">
              <a:rPr lang="nl-NL" smtClean="0"/>
              <a:t>19</a:t>
            </a:fld>
            <a:endParaRPr lang="nl-NL"/>
          </a:p>
        </p:txBody>
      </p:sp>
    </p:spTree>
    <p:extLst>
      <p:ext uri="{BB962C8B-B14F-4D97-AF65-F5344CB8AC3E}">
        <p14:creationId xmlns:p14="http://schemas.microsoft.com/office/powerpoint/2010/main" val="1885802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3B226E5-C132-471B-BDFA-C589B9DAE50E}" type="slidenum">
              <a:rPr lang="nl-NL" smtClean="0"/>
              <a:t>22</a:t>
            </a:fld>
            <a:endParaRPr lang="nl-NL"/>
          </a:p>
        </p:txBody>
      </p:sp>
    </p:spTree>
    <p:extLst>
      <p:ext uri="{BB962C8B-B14F-4D97-AF65-F5344CB8AC3E}">
        <p14:creationId xmlns:p14="http://schemas.microsoft.com/office/powerpoint/2010/main" val="2813574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0D8879E-DAE8-484C-A838-0344CA7F89E4}" type="slidenum">
              <a:rPr lang="nl-NL" smtClean="0"/>
              <a:t>28</a:t>
            </a:fld>
            <a:endParaRPr lang="nl-NL"/>
          </a:p>
        </p:txBody>
      </p:sp>
    </p:spTree>
    <p:extLst>
      <p:ext uri="{BB962C8B-B14F-4D97-AF65-F5344CB8AC3E}">
        <p14:creationId xmlns:p14="http://schemas.microsoft.com/office/powerpoint/2010/main" val="1855385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pagina foto">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50480ACE-973B-7734-D34B-04AE3F73F3E2}"/>
              </a:ext>
            </a:extLst>
          </p:cNvPr>
          <p:cNvSpPr>
            <a:spLocks noGrp="1"/>
          </p:cNvSpPr>
          <p:nvPr>
            <p:ph type="pic" sz="quarter" idx="12"/>
          </p:nvPr>
        </p:nvSpPr>
        <p:spPr>
          <a:xfrm>
            <a:off x="0" y="0"/>
            <a:ext cx="12192000" cy="6858000"/>
          </a:xfrm>
        </p:spPr>
        <p:txBody>
          <a:bodyPr/>
          <a:lstStyle/>
          <a:p>
            <a:r>
              <a:rPr lang="nl-NL"/>
              <a:t>Klik op het pictogram als u een afbeelding wilt toevoegen</a:t>
            </a:r>
          </a:p>
        </p:txBody>
      </p:sp>
      <p:sp>
        <p:nvSpPr>
          <p:cNvPr id="25" name="Tijdelijke aanduiding voor tekst 11">
            <a:extLst>
              <a:ext uri="{FF2B5EF4-FFF2-40B4-BE49-F238E27FC236}">
                <a16:creationId xmlns:a16="http://schemas.microsoft.com/office/drawing/2014/main" id="{FAC9DF73-4CCF-5178-A1D4-AA4D9A8D117C}"/>
              </a:ext>
            </a:extLst>
          </p:cNvPr>
          <p:cNvSpPr>
            <a:spLocks noGrp="1"/>
          </p:cNvSpPr>
          <p:nvPr>
            <p:ph type="body" sz="quarter" idx="15" hasCustomPrompt="1"/>
          </p:nvPr>
        </p:nvSpPr>
        <p:spPr>
          <a:xfrm flipH="1">
            <a:off x="-2" y="3486257"/>
            <a:ext cx="8115301" cy="2743627"/>
          </a:xfrm>
          <a:custGeom>
            <a:avLst/>
            <a:gdLst>
              <a:gd name="connsiteX0" fmla="*/ 274378 w 6391275"/>
              <a:gd name="connsiteY0" fmla="*/ 0 h 1646238"/>
              <a:gd name="connsiteX1" fmla="*/ 6116897 w 6391275"/>
              <a:gd name="connsiteY1" fmla="*/ 0 h 1646238"/>
              <a:gd name="connsiteX2" fmla="*/ 6391275 w 6391275"/>
              <a:gd name="connsiteY2" fmla="*/ 274378 h 1646238"/>
              <a:gd name="connsiteX3" fmla="*/ 6391275 w 6391275"/>
              <a:gd name="connsiteY3" fmla="*/ 1646238 h 1646238"/>
              <a:gd name="connsiteX4" fmla="*/ 6391275 w 6391275"/>
              <a:gd name="connsiteY4" fmla="*/ 1646238 h 1646238"/>
              <a:gd name="connsiteX5" fmla="*/ 0 w 6391275"/>
              <a:gd name="connsiteY5" fmla="*/ 1646238 h 1646238"/>
              <a:gd name="connsiteX6" fmla="*/ 0 w 6391275"/>
              <a:gd name="connsiteY6" fmla="*/ 1646238 h 1646238"/>
              <a:gd name="connsiteX7" fmla="*/ 0 w 6391275"/>
              <a:gd name="connsiteY7" fmla="*/ 274378 h 1646238"/>
              <a:gd name="connsiteX8" fmla="*/ 274378 w 6391275"/>
              <a:gd name="connsiteY8" fmla="*/ 0 h 1646238"/>
              <a:gd name="connsiteX0" fmla="*/ 274378 w 6391275"/>
              <a:gd name="connsiteY0" fmla="*/ 0 h 1646238"/>
              <a:gd name="connsiteX1" fmla="*/ 6116897 w 6391275"/>
              <a:gd name="connsiteY1" fmla="*/ 0 h 1646238"/>
              <a:gd name="connsiteX2" fmla="*/ 6391275 w 6391275"/>
              <a:gd name="connsiteY2" fmla="*/ 274378 h 1646238"/>
              <a:gd name="connsiteX3" fmla="*/ 6391275 w 6391275"/>
              <a:gd name="connsiteY3" fmla="*/ 1646238 h 1646238"/>
              <a:gd name="connsiteX4" fmla="*/ 6391275 w 6391275"/>
              <a:gd name="connsiteY4" fmla="*/ 1646238 h 1646238"/>
              <a:gd name="connsiteX5" fmla="*/ 0 w 6391275"/>
              <a:gd name="connsiteY5" fmla="*/ 1646238 h 1646238"/>
              <a:gd name="connsiteX6" fmla="*/ 0 w 6391275"/>
              <a:gd name="connsiteY6" fmla="*/ 1646238 h 1646238"/>
              <a:gd name="connsiteX7" fmla="*/ 0 w 6391275"/>
              <a:gd name="connsiteY7" fmla="*/ 274378 h 1646238"/>
              <a:gd name="connsiteX8" fmla="*/ 274378 w 6391275"/>
              <a:gd name="connsiteY8" fmla="*/ 0 h 1646238"/>
              <a:gd name="connsiteX0" fmla="*/ 274378 w 6391275"/>
              <a:gd name="connsiteY0" fmla="*/ 0 h 1646238"/>
              <a:gd name="connsiteX1" fmla="*/ 6116897 w 6391275"/>
              <a:gd name="connsiteY1" fmla="*/ 0 h 1646238"/>
              <a:gd name="connsiteX2" fmla="*/ 6391275 w 6391275"/>
              <a:gd name="connsiteY2" fmla="*/ 274378 h 1646238"/>
              <a:gd name="connsiteX3" fmla="*/ 6391275 w 6391275"/>
              <a:gd name="connsiteY3" fmla="*/ 1646238 h 1646238"/>
              <a:gd name="connsiteX4" fmla="*/ 6391275 w 6391275"/>
              <a:gd name="connsiteY4" fmla="*/ 1646238 h 1646238"/>
              <a:gd name="connsiteX5" fmla="*/ 0 w 6391275"/>
              <a:gd name="connsiteY5" fmla="*/ 1646238 h 1646238"/>
              <a:gd name="connsiteX6" fmla="*/ 0 w 6391275"/>
              <a:gd name="connsiteY6" fmla="*/ 1646238 h 1646238"/>
              <a:gd name="connsiteX7" fmla="*/ 0 w 6391275"/>
              <a:gd name="connsiteY7" fmla="*/ 274378 h 1646238"/>
              <a:gd name="connsiteX8" fmla="*/ 274378 w 6391275"/>
              <a:gd name="connsiteY8" fmla="*/ 0 h 1646238"/>
              <a:gd name="connsiteX0" fmla="*/ 274378 w 6391275"/>
              <a:gd name="connsiteY0" fmla="*/ 0 h 1646238"/>
              <a:gd name="connsiteX1" fmla="*/ 6116897 w 6391275"/>
              <a:gd name="connsiteY1" fmla="*/ 0 h 1646238"/>
              <a:gd name="connsiteX2" fmla="*/ 6391275 w 6391275"/>
              <a:gd name="connsiteY2" fmla="*/ 274378 h 1646238"/>
              <a:gd name="connsiteX3" fmla="*/ 6391275 w 6391275"/>
              <a:gd name="connsiteY3" fmla="*/ 1646238 h 1646238"/>
              <a:gd name="connsiteX4" fmla="*/ 6391275 w 6391275"/>
              <a:gd name="connsiteY4" fmla="*/ 1646238 h 1646238"/>
              <a:gd name="connsiteX5" fmla="*/ 0 w 6391275"/>
              <a:gd name="connsiteY5" fmla="*/ 1646238 h 1646238"/>
              <a:gd name="connsiteX6" fmla="*/ 0 w 6391275"/>
              <a:gd name="connsiteY6" fmla="*/ 1646238 h 1646238"/>
              <a:gd name="connsiteX7" fmla="*/ 0 w 6391275"/>
              <a:gd name="connsiteY7" fmla="*/ 274378 h 1646238"/>
              <a:gd name="connsiteX8" fmla="*/ 274378 w 6391275"/>
              <a:gd name="connsiteY8" fmla="*/ 0 h 1646238"/>
              <a:gd name="connsiteX0" fmla="*/ 274378 w 6391275"/>
              <a:gd name="connsiteY0" fmla="*/ 68720 h 1714958"/>
              <a:gd name="connsiteX1" fmla="*/ 6116897 w 6391275"/>
              <a:gd name="connsiteY1" fmla="*/ 68720 h 1714958"/>
              <a:gd name="connsiteX2" fmla="*/ 6381750 w 6391275"/>
              <a:gd name="connsiteY2" fmla="*/ 66873 h 1714958"/>
              <a:gd name="connsiteX3" fmla="*/ 6391275 w 6391275"/>
              <a:gd name="connsiteY3" fmla="*/ 1714958 h 1714958"/>
              <a:gd name="connsiteX4" fmla="*/ 6391275 w 6391275"/>
              <a:gd name="connsiteY4" fmla="*/ 1714958 h 1714958"/>
              <a:gd name="connsiteX5" fmla="*/ 0 w 6391275"/>
              <a:gd name="connsiteY5" fmla="*/ 1714958 h 1714958"/>
              <a:gd name="connsiteX6" fmla="*/ 0 w 6391275"/>
              <a:gd name="connsiteY6" fmla="*/ 1714958 h 1714958"/>
              <a:gd name="connsiteX7" fmla="*/ 0 w 6391275"/>
              <a:gd name="connsiteY7" fmla="*/ 343098 h 1714958"/>
              <a:gd name="connsiteX8" fmla="*/ 274378 w 6391275"/>
              <a:gd name="connsiteY8" fmla="*/ 68720 h 1714958"/>
              <a:gd name="connsiteX0" fmla="*/ 274378 w 6391275"/>
              <a:gd name="connsiteY0" fmla="*/ 68720 h 1714958"/>
              <a:gd name="connsiteX1" fmla="*/ 6116897 w 6391275"/>
              <a:gd name="connsiteY1" fmla="*/ 68720 h 1714958"/>
              <a:gd name="connsiteX2" fmla="*/ 6381750 w 6391275"/>
              <a:gd name="connsiteY2" fmla="*/ 66873 h 1714958"/>
              <a:gd name="connsiteX3" fmla="*/ 6391275 w 6391275"/>
              <a:gd name="connsiteY3" fmla="*/ 1714958 h 1714958"/>
              <a:gd name="connsiteX4" fmla="*/ 6391275 w 6391275"/>
              <a:gd name="connsiteY4" fmla="*/ 1714958 h 1714958"/>
              <a:gd name="connsiteX5" fmla="*/ 0 w 6391275"/>
              <a:gd name="connsiteY5" fmla="*/ 1714958 h 1714958"/>
              <a:gd name="connsiteX6" fmla="*/ 0 w 6391275"/>
              <a:gd name="connsiteY6" fmla="*/ 1714958 h 1714958"/>
              <a:gd name="connsiteX7" fmla="*/ 0 w 6391275"/>
              <a:gd name="connsiteY7" fmla="*/ 343098 h 1714958"/>
              <a:gd name="connsiteX8" fmla="*/ 274378 w 6391275"/>
              <a:gd name="connsiteY8" fmla="*/ 68720 h 1714958"/>
              <a:gd name="connsiteX0" fmla="*/ 274378 w 6391275"/>
              <a:gd name="connsiteY0" fmla="*/ 68720 h 1714958"/>
              <a:gd name="connsiteX1" fmla="*/ 6116897 w 6391275"/>
              <a:gd name="connsiteY1" fmla="*/ 68720 h 1714958"/>
              <a:gd name="connsiteX2" fmla="*/ 6381750 w 6391275"/>
              <a:gd name="connsiteY2" fmla="*/ 66873 h 1714958"/>
              <a:gd name="connsiteX3" fmla="*/ 6391275 w 6391275"/>
              <a:gd name="connsiteY3" fmla="*/ 1714958 h 1714958"/>
              <a:gd name="connsiteX4" fmla="*/ 6391275 w 6391275"/>
              <a:gd name="connsiteY4" fmla="*/ 1714958 h 1714958"/>
              <a:gd name="connsiteX5" fmla="*/ 0 w 6391275"/>
              <a:gd name="connsiteY5" fmla="*/ 1714958 h 1714958"/>
              <a:gd name="connsiteX6" fmla="*/ 0 w 6391275"/>
              <a:gd name="connsiteY6" fmla="*/ 1714958 h 1714958"/>
              <a:gd name="connsiteX7" fmla="*/ 0 w 6391275"/>
              <a:gd name="connsiteY7" fmla="*/ 343098 h 1714958"/>
              <a:gd name="connsiteX8" fmla="*/ 274378 w 6391275"/>
              <a:gd name="connsiteY8" fmla="*/ 68720 h 1714958"/>
              <a:gd name="connsiteX0" fmla="*/ 274378 w 6391275"/>
              <a:gd name="connsiteY0" fmla="*/ 1847 h 1648085"/>
              <a:gd name="connsiteX1" fmla="*/ 6381750 w 6391275"/>
              <a:gd name="connsiteY1" fmla="*/ 0 h 1648085"/>
              <a:gd name="connsiteX2" fmla="*/ 6391275 w 6391275"/>
              <a:gd name="connsiteY2" fmla="*/ 1648085 h 1648085"/>
              <a:gd name="connsiteX3" fmla="*/ 6391275 w 6391275"/>
              <a:gd name="connsiteY3" fmla="*/ 1648085 h 1648085"/>
              <a:gd name="connsiteX4" fmla="*/ 0 w 6391275"/>
              <a:gd name="connsiteY4" fmla="*/ 1648085 h 1648085"/>
              <a:gd name="connsiteX5" fmla="*/ 0 w 6391275"/>
              <a:gd name="connsiteY5" fmla="*/ 1648085 h 1648085"/>
              <a:gd name="connsiteX6" fmla="*/ 0 w 6391275"/>
              <a:gd name="connsiteY6" fmla="*/ 276225 h 1648085"/>
              <a:gd name="connsiteX7" fmla="*/ 274378 w 6391275"/>
              <a:gd name="connsiteY7" fmla="*/ 1847 h 1648085"/>
              <a:gd name="connsiteX0" fmla="*/ 331556 w 6391275"/>
              <a:gd name="connsiteY0" fmla="*/ 6677 h 1648085"/>
              <a:gd name="connsiteX1" fmla="*/ 6381750 w 6391275"/>
              <a:gd name="connsiteY1" fmla="*/ 0 h 1648085"/>
              <a:gd name="connsiteX2" fmla="*/ 6391275 w 6391275"/>
              <a:gd name="connsiteY2" fmla="*/ 1648085 h 1648085"/>
              <a:gd name="connsiteX3" fmla="*/ 6391275 w 6391275"/>
              <a:gd name="connsiteY3" fmla="*/ 1648085 h 1648085"/>
              <a:gd name="connsiteX4" fmla="*/ 0 w 6391275"/>
              <a:gd name="connsiteY4" fmla="*/ 1648085 h 1648085"/>
              <a:gd name="connsiteX5" fmla="*/ 0 w 6391275"/>
              <a:gd name="connsiteY5" fmla="*/ 1648085 h 1648085"/>
              <a:gd name="connsiteX6" fmla="*/ 0 w 6391275"/>
              <a:gd name="connsiteY6" fmla="*/ 276225 h 1648085"/>
              <a:gd name="connsiteX7" fmla="*/ 331556 w 6391275"/>
              <a:gd name="connsiteY7" fmla="*/ 6677 h 164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91275" h="1648085">
                <a:moveTo>
                  <a:pt x="331556" y="6677"/>
                </a:moveTo>
                <a:lnTo>
                  <a:pt x="6381750" y="0"/>
                </a:lnTo>
                <a:lnTo>
                  <a:pt x="6391275" y="1648085"/>
                </a:lnTo>
                <a:lnTo>
                  <a:pt x="6391275" y="1648085"/>
                </a:lnTo>
                <a:lnTo>
                  <a:pt x="0" y="1648085"/>
                </a:lnTo>
                <a:lnTo>
                  <a:pt x="0" y="1648085"/>
                </a:lnTo>
                <a:lnTo>
                  <a:pt x="0" y="276225"/>
                </a:lnTo>
                <a:cubicBezTo>
                  <a:pt x="0" y="124690"/>
                  <a:pt x="180021" y="6677"/>
                  <a:pt x="331556" y="6677"/>
                </a:cubicBezTo>
                <a:close/>
              </a:path>
            </a:pathLst>
          </a:custGeom>
          <a:solidFill>
            <a:schemeClr val="tx2"/>
          </a:solidFill>
        </p:spPr>
        <p:txBody>
          <a:bodyPr tIns="396000" anchor="t">
            <a:noAutofit/>
          </a:bodyPr>
          <a:lstStyle>
            <a:lvl1pPr marL="447675" indent="0">
              <a:defRPr sz="5400" b="1">
                <a:solidFill>
                  <a:schemeClr val="bg1"/>
                </a:solidFill>
                <a:latin typeface="Roboto" panose="02000000000000000000" pitchFamily="2" charset="0"/>
                <a:ea typeface="Roboto" panose="02000000000000000000" pitchFamily="2" charset="0"/>
                <a:cs typeface="Roboto" panose="02000000000000000000" pitchFamily="2" charset="0"/>
              </a:defRPr>
            </a:lvl1pPr>
            <a:lvl2pPr marL="447675" indent="0">
              <a:defRPr/>
            </a:lvl2pPr>
            <a:lvl3pPr marL="447675" indent="0">
              <a:defRPr/>
            </a:lvl3pPr>
            <a:lvl4pPr marL="447675" indent="0">
              <a:defRPr/>
            </a:lvl4pPr>
            <a:lvl5pPr marL="447675" indent="0">
              <a:defRPr/>
            </a:lvl5pPr>
          </a:lstStyle>
          <a:p>
            <a:pPr lvl="0"/>
            <a:r>
              <a:rPr lang="nl-NL"/>
              <a:t>Hier een titel plaatsen</a:t>
            </a:r>
          </a:p>
        </p:txBody>
      </p:sp>
      <p:sp>
        <p:nvSpPr>
          <p:cNvPr id="8" name="Ondertitel 2">
            <a:extLst>
              <a:ext uri="{FF2B5EF4-FFF2-40B4-BE49-F238E27FC236}">
                <a16:creationId xmlns:a16="http://schemas.microsoft.com/office/drawing/2014/main" id="{A121E4CA-DEC9-68FF-B9F7-5701A9E2332E}"/>
              </a:ext>
            </a:extLst>
          </p:cNvPr>
          <p:cNvSpPr>
            <a:spLocks noGrp="1"/>
          </p:cNvSpPr>
          <p:nvPr>
            <p:ph type="subTitle" idx="1" hasCustomPrompt="1"/>
          </p:nvPr>
        </p:nvSpPr>
        <p:spPr>
          <a:xfrm>
            <a:off x="430990" y="5491279"/>
            <a:ext cx="4245786" cy="302534"/>
          </a:xfrm>
        </p:spPr>
        <p:txBody>
          <a:bodyPr>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Datum</a:t>
            </a:r>
          </a:p>
        </p:txBody>
      </p:sp>
      <p:sp>
        <p:nvSpPr>
          <p:cNvPr id="20" name="Tijdelijke aanduiding voor tekst 19">
            <a:extLst>
              <a:ext uri="{FF2B5EF4-FFF2-40B4-BE49-F238E27FC236}">
                <a16:creationId xmlns:a16="http://schemas.microsoft.com/office/drawing/2014/main" id="{6664E302-86FB-27DC-92C9-F400C6220F61}"/>
              </a:ext>
            </a:extLst>
          </p:cNvPr>
          <p:cNvSpPr>
            <a:spLocks noGrp="1"/>
          </p:cNvSpPr>
          <p:nvPr>
            <p:ph type="body" sz="quarter" idx="11" hasCustomPrompt="1"/>
          </p:nvPr>
        </p:nvSpPr>
        <p:spPr>
          <a:xfrm>
            <a:off x="430990" y="4872364"/>
            <a:ext cx="7020943" cy="424732"/>
          </a:xfrm>
        </p:spPr>
        <p:txBody>
          <a:bodyPr>
            <a:spAutoFit/>
          </a:bodyPr>
          <a:lstStyle>
            <a:lvl1pPr>
              <a:defRPr sz="2400">
                <a:solidFill>
                  <a:schemeClr val="accent2"/>
                </a:solidFill>
              </a:defRPr>
            </a:lvl1pPr>
            <a:lvl2pPr marL="0" indent="0">
              <a:buNone/>
              <a:defRPr/>
            </a:lvl2pPr>
          </a:lstStyle>
          <a:p>
            <a:pPr lvl="0"/>
            <a:r>
              <a:rPr lang="nl-NL"/>
              <a:t>Subtitel</a:t>
            </a:r>
          </a:p>
        </p:txBody>
      </p:sp>
      <p:pic>
        <p:nvPicPr>
          <p:cNvPr id="21" name="Graphic 20">
            <a:extLst>
              <a:ext uri="{FF2B5EF4-FFF2-40B4-BE49-F238E27FC236}">
                <a16:creationId xmlns:a16="http://schemas.microsoft.com/office/drawing/2014/main" id="{C00D5A70-90DF-A8AE-C0A8-62570D84B5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6524" y="5271943"/>
            <a:ext cx="1464486" cy="1186234"/>
          </a:xfrm>
          <a:prstGeom prst="rect">
            <a:avLst/>
          </a:prstGeom>
        </p:spPr>
      </p:pic>
      <p:pic>
        <p:nvPicPr>
          <p:cNvPr id="26" name="Graphic 25">
            <a:extLst>
              <a:ext uri="{FF2B5EF4-FFF2-40B4-BE49-F238E27FC236}">
                <a16:creationId xmlns:a16="http://schemas.microsoft.com/office/drawing/2014/main" id="{DC0B4397-810A-4FF7-35E9-79902AE746A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48924" y="5424343"/>
            <a:ext cx="1464486" cy="1186234"/>
          </a:xfrm>
          <a:prstGeom prst="rect">
            <a:avLst/>
          </a:prstGeom>
        </p:spPr>
      </p:pic>
    </p:spTree>
    <p:extLst>
      <p:ext uri="{BB962C8B-B14F-4D97-AF65-F5344CB8AC3E}">
        <p14:creationId xmlns:p14="http://schemas.microsoft.com/office/powerpoint/2010/main" val="3115458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en quote">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0F28683-F2C1-9B9F-C843-1CC0A3DAF3B9}"/>
              </a:ext>
            </a:extLst>
          </p:cNvPr>
          <p:cNvSpPr/>
          <p:nvPr userDrawn="1"/>
        </p:nvSpPr>
        <p:spPr>
          <a:xfrm>
            <a:off x="7696200" y="0"/>
            <a:ext cx="44958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inhoud 2">
            <a:extLst>
              <a:ext uri="{FF2B5EF4-FFF2-40B4-BE49-F238E27FC236}">
                <a16:creationId xmlns:a16="http://schemas.microsoft.com/office/drawing/2014/main" id="{708ED571-6C4F-85AE-D75F-08E27899FE46}"/>
              </a:ext>
            </a:extLst>
          </p:cNvPr>
          <p:cNvSpPr>
            <a:spLocks noGrp="1"/>
          </p:cNvSpPr>
          <p:nvPr>
            <p:ph idx="10"/>
          </p:nvPr>
        </p:nvSpPr>
        <p:spPr>
          <a:xfrm>
            <a:off x="561974" y="2005012"/>
            <a:ext cx="6486525" cy="4303711"/>
          </a:xfrm>
        </p:spPr>
        <p:txBody>
          <a:bodyPr/>
          <a:lstStyle>
            <a:lvl2pPr>
              <a:defRPr sz="1800"/>
            </a:lvl2pPr>
            <a:lvl3pPr>
              <a:defRPr/>
            </a:lvl3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57CD8D4-865F-9DC7-F8B5-0A2E194049C2}"/>
              </a:ext>
            </a:extLst>
          </p:cNvPr>
          <p:cNvSpPr>
            <a:spLocks noGrp="1"/>
          </p:cNvSpPr>
          <p:nvPr>
            <p:ph type="body" sz="quarter" idx="11" hasCustomPrompt="1"/>
          </p:nvPr>
        </p:nvSpPr>
        <p:spPr>
          <a:xfrm>
            <a:off x="8105774" y="1009650"/>
            <a:ext cx="3648075" cy="4733925"/>
          </a:xfrm>
        </p:spPr>
        <p:txBody>
          <a:bodyPr anchor="ctr">
            <a:normAutofit/>
          </a:bodyPr>
          <a:lstStyle>
            <a:lvl1pPr>
              <a:defRPr sz="3600" b="1">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nl-NL"/>
              <a:t>Hier kun je een quote invoegen die wat langer is en die wat zegt over het onderwerp.</a:t>
            </a:r>
          </a:p>
        </p:txBody>
      </p:sp>
      <p:sp>
        <p:nvSpPr>
          <p:cNvPr id="6" name="Titel 1">
            <a:extLst>
              <a:ext uri="{FF2B5EF4-FFF2-40B4-BE49-F238E27FC236}">
                <a16:creationId xmlns:a16="http://schemas.microsoft.com/office/drawing/2014/main" id="{DCE6B84B-C43B-5163-442B-D8E786976161}"/>
              </a:ext>
            </a:extLst>
          </p:cNvPr>
          <p:cNvSpPr>
            <a:spLocks noGrp="1"/>
          </p:cNvSpPr>
          <p:nvPr>
            <p:ph type="title"/>
          </p:nvPr>
        </p:nvSpPr>
        <p:spPr>
          <a:xfrm>
            <a:off x="561975" y="544512"/>
            <a:ext cx="6486524" cy="701731"/>
          </a:xfrm>
        </p:spPr>
        <p:txBody>
          <a:bodyPr anchor="t">
            <a:spAutoFit/>
          </a:bodyPr>
          <a:lstStyle/>
          <a:p>
            <a:r>
              <a:rPr lang="nl-NL"/>
              <a:t>Klik om stijl te bewerken</a:t>
            </a:r>
          </a:p>
        </p:txBody>
      </p:sp>
      <p:sp>
        <p:nvSpPr>
          <p:cNvPr id="7" name="Tekstvak 6">
            <a:extLst>
              <a:ext uri="{FF2B5EF4-FFF2-40B4-BE49-F238E27FC236}">
                <a16:creationId xmlns:a16="http://schemas.microsoft.com/office/drawing/2014/main" id="{E0D36AC1-91F9-53EA-BDC5-7CDCC97F451D}"/>
              </a:ext>
            </a:extLst>
          </p:cNvPr>
          <p:cNvSpPr txBox="1"/>
          <p:nvPr userDrawn="1"/>
        </p:nvSpPr>
        <p:spPr>
          <a:xfrm>
            <a:off x="7824786" y="544512"/>
            <a:ext cx="561975" cy="1569660"/>
          </a:xfrm>
          <a:prstGeom prst="rect">
            <a:avLst/>
          </a:prstGeom>
          <a:noFill/>
        </p:spPr>
        <p:txBody>
          <a:bodyPr wrap="square" rtlCol="0">
            <a:spAutoFit/>
          </a:bodyPr>
          <a:lstStyle/>
          <a:p>
            <a:r>
              <a:rPr lang="nl-NL" sz="9600">
                <a:solidFill>
                  <a:schemeClr val="accent2"/>
                </a:solidFill>
              </a:rPr>
              <a:t>“</a:t>
            </a:r>
          </a:p>
        </p:txBody>
      </p:sp>
      <p:sp>
        <p:nvSpPr>
          <p:cNvPr id="10" name="Tekstvak 9">
            <a:extLst>
              <a:ext uri="{FF2B5EF4-FFF2-40B4-BE49-F238E27FC236}">
                <a16:creationId xmlns:a16="http://schemas.microsoft.com/office/drawing/2014/main" id="{CDA8C6ED-716B-3A0A-3A63-041BF366DC54}"/>
              </a:ext>
            </a:extLst>
          </p:cNvPr>
          <p:cNvSpPr txBox="1"/>
          <p:nvPr userDrawn="1"/>
        </p:nvSpPr>
        <p:spPr>
          <a:xfrm rot="10800000">
            <a:off x="11472861" y="4554913"/>
            <a:ext cx="561975" cy="1569660"/>
          </a:xfrm>
          <a:prstGeom prst="rect">
            <a:avLst/>
          </a:prstGeom>
          <a:noFill/>
        </p:spPr>
        <p:txBody>
          <a:bodyPr wrap="square" rtlCol="0">
            <a:spAutoFit/>
          </a:bodyPr>
          <a:lstStyle/>
          <a:p>
            <a:r>
              <a:rPr lang="nl-NL" sz="9600">
                <a:solidFill>
                  <a:schemeClr val="accent2"/>
                </a:solidFill>
              </a:rPr>
              <a:t>“</a:t>
            </a:r>
          </a:p>
        </p:txBody>
      </p:sp>
    </p:spTree>
    <p:extLst>
      <p:ext uri="{BB962C8B-B14F-4D97-AF65-F5344CB8AC3E}">
        <p14:creationId xmlns:p14="http://schemas.microsoft.com/office/powerpoint/2010/main" val="98364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indpagina">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E06FC4D-9445-41A8-0DE7-C2BD5CDFE759}"/>
              </a:ext>
            </a:extLst>
          </p:cNvPr>
          <p:cNvSpPr/>
          <p:nvPr userDrawn="1"/>
        </p:nvSpPr>
        <p:spPr>
          <a:xfrm>
            <a:off x="0" y="6338862"/>
            <a:ext cx="12192000" cy="51913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2"/>
              </a:solidFill>
            </a:endParaRPr>
          </a:p>
        </p:txBody>
      </p:sp>
      <p:pic>
        <p:nvPicPr>
          <p:cNvPr id="10" name="Graphic 9">
            <a:extLst>
              <a:ext uri="{FF2B5EF4-FFF2-40B4-BE49-F238E27FC236}">
                <a16:creationId xmlns:a16="http://schemas.microsoft.com/office/drawing/2014/main" id="{214D233B-50B4-4695-90E7-69B19D2627A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29900" y="5142615"/>
            <a:ext cx="1152525" cy="933546"/>
          </a:xfrm>
          <a:prstGeom prst="rect">
            <a:avLst/>
          </a:prstGeom>
        </p:spPr>
      </p:pic>
      <p:pic>
        <p:nvPicPr>
          <p:cNvPr id="20" name="Afbeelding 19">
            <a:extLst>
              <a:ext uri="{FF2B5EF4-FFF2-40B4-BE49-F238E27FC236}">
                <a16:creationId xmlns:a16="http://schemas.microsoft.com/office/drawing/2014/main" id="{EEB6804A-9F8D-1D6D-61B1-FA09FB5873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8576" y="401030"/>
            <a:ext cx="7634774" cy="4074742"/>
          </a:xfrm>
          <a:prstGeom prst="rect">
            <a:avLst/>
          </a:prstGeom>
        </p:spPr>
      </p:pic>
      <p:pic>
        <p:nvPicPr>
          <p:cNvPr id="14" name="Afbeelding 13">
            <a:extLst>
              <a:ext uri="{FF2B5EF4-FFF2-40B4-BE49-F238E27FC236}">
                <a16:creationId xmlns:a16="http://schemas.microsoft.com/office/drawing/2014/main" id="{24E8FA96-3E9E-6667-DCBB-E2BC169E885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77501" y="2987041"/>
            <a:ext cx="3961338" cy="3961338"/>
          </a:xfrm>
          <a:prstGeom prst="rect">
            <a:avLst/>
          </a:prstGeom>
        </p:spPr>
      </p:pic>
      <p:sp>
        <p:nvSpPr>
          <p:cNvPr id="22" name="Tijdelijke aanduiding voor tekst 21">
            <a:extLst>
              <a:ext uri="{FF2B5EF4-FFF2-40B4-BE49-F238E27FC236}">
                <a16:creationId xmlns:a16="http://schemas.microsoft.com/office/drawing/2014/main" id="{A81DBDA8-3596-82D7-CA60-4D1AB3E6F6C2}"/>
              </a:ext>
            </a:extLst>
          </p:cNvPr>
          <p:cNvSpPr>
            <a:spLocks noGrp="1"/>
          </p:cNvSpPr>
          <p:nvPr>
            <p:ph type="body" sz="quarter" idx="10"/>
          </p:nvPr>
        </p:nvSpPr>
        <p:spPr>
          <a:xfrm>
            <a:off x="1590675" y="1336626"/>
            <a:ext cx="5486400" cy="2308324"/>
          </a:xfrm>
        </p:spPr>
        <p:txBody>
          <a:bodyPr anchor="ctr">
            <a:spAutoFit/>
          </a:bodyPr>
          <a:lstStyle>
            <a:lvl1pPr>
              <a:lnSpc>
                <a:spcPct val="100000"/>
              </a:lnSpc>
              <a:defRPr sz="4800" b="1">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nl-NL"/>
              <a:t>Klikken om de tekststijl van het model te bewerken</a:t>
            </a:r>
          </a:p>
        </p:txBody>
      </p:sp>
      <p:pic>
        <p:nvPicPr>
          <p:cNvPr id="23" name="Afbeelding 22">
            <a:extLst>
              <a:ext uri="{FF2B5EF4-FFF2-40B4-BE49-F238E27FC236}">
                <a16:creationId xmlns:a16="http://schemas.microsoft.com/office/drawing/2014/main" id="{2FB147E7-A895-2617-D2F9-4F8CBDE302D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4820" y="4625643"/>
            <a:ext cx="1062055" cy="1967489"/>
          </a:xfrm>
          <a:prstGeom prst="rect">
            <a:avLst/>
          </a:prstGeom>
        </p:spPr>
      </p:pic>
    </p:spTree>
    <p:extLst>
      <p:ext uri="{BB962C8B-B14F-4D97-AF65-F5344CB8AC3E}">
        <p14:creationId xmlns:p14="http://schemas.microsoft.com/office/powerpoint/2010/main" val="1186967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1544FA-992C-99BC-FB67-FA2545FDD16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EE141D7-B659-B42D-8E41-6270978902F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896EF08-AB54-BC95-7571-0070C680145E}"/>
              </a:ext>
            </a:extLst>
          </p:cNvPr>
          <p:cNvSpPr>
            <a:spLocks noGrp="1"/>
          </p:cNvSpPr>
          <p:nvPr>
            <p:ph type="dt" sz="half" idx="10"/>
          </p:nvPr>
        </p:nvSpPr>
        <p:spPr/>
        <p:txBody>
          <a:bodyPr/>
          <a:lstStyle/>
          <a:p>
            <a:fld id="{C6BBAB9A-6584-4769-BE6A-4C20E93C7BD1}" type="datetimeFigureOut">
              <a:rPr lang="nl-NL" smtClean="0"/>
              <a:t>19-4-2024</a:t>
            </a:fld>
            <a:endParaRPr lang="nl-NL"/>
          </a:p>
        </p:txBody>
      </p:sp>
      <p:sp>
        <p:nvSpPr>
          <p:cNvPr id="5" name="Tijdelijke aanduiding voor voettekst 4">
            <a:extLst>
              <a:ext uri="{FF2B5EF4-FFF2-40B4-BE49-F238E27FC236}">
                <a16:creationId xmlns:a16="http://schemas.microsoft.com/office/drawing/2014/main" id="{11E42A3F-5042-D850-223B-7C5F991A627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3475010-D76A-8D15-03E9-F614556DCB9A}"/>
              </a:ext>
            </a:extLst>
          </p:cNvPr>
          <p:cNvSpPr>
            <a:spLocks noGrp="1"/>
          </p:cNvSpPr>
          <p:nvPr>
            <p:ph type="sldNum" sz="quarter" idx="12"/>
          </p:nvPr>
        </p:nvSpPr>
        <p:spPr/>
        <p:txBody>
          <a:bodyPr/>
          <a:lstStyle/>
          <a:p>
            <a:fld id="{F6B3DBF3-8CD1-40FB-82AE-8BEBF27D8F0A}" type="slidenum">
              <a:rPr lang="nl-NL" smtClean="0"/>
              <a:t>‹nr.›</a:t>
            </a:fld>
            <a:endParaRPr lang="nl-NL"/>
          </a:p>
        </p:txBody>
      </p:sp>
    </p:spTree>
    <p:extLst>
      <p:ext uri="{BB962C8B-B14F-4D97-AF65-F5344CB8AC3E}">
        <p14:creationId xmlns:p14="http://schemas.microsoft.com/office/powerpoint/2010/main" val="4062432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April 19, 2024</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‹nr.›</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9327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pagina illustratie">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C178380B-3C93-FB24-18E5-B9CEE8375D82}"/>
              </a:ext>
            </a:extLst>
          </p:cNvPr>
          <p:cNvSpPr/>
          <p:nvPr userDrawn="1"/>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95B942E-8482-5A31-C788-5324BE1DB786}"/>
              </a:ext>
            </a:extLst>
          </p:cNvPr>
          <p:cNvSpPr>
            <a:spLocks noGrp="1"/>
          </p:cNvSpPr>
          <p:nvPr>
            <p:ph type="ctrTitle"/>
          </p:nvPr>
        </p:nvSpPr>
        <p:spPr>
          <a:xfrm>
            <a:off x="430988" y="2812423"/>
            <a:ext cx="5063957" cy="1588127"/>
          </a:xfrm>
        </p:spPr>
        <p:txBody>
          <a:bodyPr anchor="b">
            <a:spAutoFit/>
          </a:bodyPr>
          <a:lstStyle>
            <a:lvl1pPr algn="l">
              <a:defRPr sz="5400">
                <a:solidFill>
                  <a:schemeClr val="bg1"/>
                </a:solidFill>
              </a:defRPr>
            </a:lvl1pPr>
          </a:lstStyle>
          <a:p>
            <a:r>
              <a:rPr lang="nl-NL"/>
              <a:t>Klik om stijl te bewerken</a:t>
            </a:r>
          </a:p>
        </p:txBody>
      </p:sp>
      <p:sp>
        <p:nvSpPr>
          <p:cNvPr id="3" name="Ondertitel 2">
            <a:extLst>
              <a:ext uri="{FF2B5EF4-FFF2-40B4-BE49-F238E27FC236}">
                <a16:creationId xmlns:a16="http://schemas.microsoft.com/office/drawing/2014/main" id="{94C6057A-E04A-F1AA-3682-A1E89A9A307F}"/>
              </a:ext>
            </a:extLst>
          </p:cNvPr>
          <p:cNvSpPr>
            <a:spLocks noGrp="1"/>
          </p:cNvSpPr>
          <p:nvPr>
            <p:ph type="subTitle" idx="1" hasCustomPrompt="1"/>
          </p:nvPr>
        </p:nvSpPr>
        <p:spPr>
          <a:xfrm>
            <a:off x="430989" y="5542612"/>
            <a:ext cx="3960036" cy="350586"/>
          </a:xfrm>
        </p:spPr>
        <p:txBody>
          <a:bodyPr>
            <a:no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Datum</a:t>
            </a:r>
          </a:p>
        </p:txBody>
      </p:sp>
      <p:pic>
        <p:nvPicPr>
          <p:cNvPr id="9" name="Graphic 8">
            <a:extLst>
              <a:ext uri="{FF2B5EF4-FFF2-40B4-BE49-F238E27FC236}">
                <a16:creationId xmlns:a16="http://schemas.microsoft.com/office/drawing/2014/main" id="{1EC74A25-DC9C-A48A-DFD3-4B640FBD9A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5289" y="484127"/>
            <a:ext cx="1464486" cy="1186234"/>
          </a:xfrm>
          <a:prstGeom prst="rect">
            <a:avLst/>
          </a:prstGeom>
        </p:spPr>
      </p:pic>
      <p:sp>
        <p:nvSpPr>
          <p:cNvPr id="14" name="Tijdelijke aanduiding voor tekst 19">
            <a:extLst>
              <a:ext uri="{FF2B5EF4-FFF2-40B4-BE49-F238E27FC236}">
                <a16:creationId xmlns:a16="http://schemas.microsoft.com/office/drawing/2014/main" id="{FA01054B-C781-A188-B3B1-D959EF38B593}"/>
              </a:ext>
            </a:extLst>
          </p:cNvPr>
          <p:cNvSpPr>
            <a:spLocks noGrp="1"/>
          </p:cNvSpPr>
          <p:nvPr>
            <p:ph type="body" sz="quarter" idx="11" hasCustomPrompt="1"/>
          </p:nvPr>
        </p:nvSpPr>
        <p:spPr>
          <a:xfrm>
            <a:off x="430989" y="4465576"/>
            <a:ext cx="5063955" cy="424732"/>
          </a:xfrm>
        </p:spPr>
        <p:txBody>
          <a:bodyPr>
            <a:spAutoFit/>
          </a:bodyPr>
          <a:lstStyle>
            <a:lvl1pPr>
              <a:defRPr sz="2400">
                <a:solidFill>
                  <a:schemeClr val="accent2"/>
                </a:solidFill>
              </a:defRPr>
            </a:lvl1pPr>
            <a:lvl2pPr marL="0" indent="0">
              <a:buNone/>
              <a:defRPr/>
            </a:lvl2pPr>
          </a:lstStyle>
          <a:p>
            <a:pPr lvl="0"/>
            <a:r>
              <a:rPr lang="nl-NL"/>
              <a:t>Subtitel</a:t>
            </a:r>
          </a:p>
        </p:txBody>
      </p:sp>
      <p:sp>
        <p:nvSpPr>
          <p:cNvPr id="16" name="Tijdelijke aanduiding voor afbeelding 15">
            <a:extLst>
              <a:ext uri="{FF2B5EF4-FFF2-40B4-BE49-F238E27FC236}">
                <a16:creationId xmlns:a16="http://schemas.microsoft.com/office/drawing/2014/main" id="{31A3AFD0-5BAD-7C1F-972E-001EF8B53736}"/>
              </a:ext>
            </a:extLst>
          </p:cNvPr>
          <p:cNvSpPr>
            <a:spLocks noGrp="1"/>
          </p:cNvSpPr>
          <p:nvPr>
            <p:ph type="pic" sz="quarter" idx="12"/>
          </p:nvPr>
        </p:nvSpPr>
        <p:spPr>
          <a:xfrm>
            <a:off x="5638799" y="247651"/>
            <a:ext cx="7248525" cy="6457950"/>
          </a:xfrm>
        </p:spPr>
        <p:txBody>
          <a:bodyPr/>
          <a:lstStyle/>
          <a:p>
            <a:r>
              <a:rPr lang="nl-NL"/>
              <a:t>Klik op het pictogram als u een afbeelding wilt toevoegen</a:t>
            </a:r>
          </a:p>
        </p:txBody>
      </p:sp>
    </p:spTree>
    <p:extLst>
      <p:ext uri="{BB962C8B-B14F-4D97-AF65-F5344CB8AC3E}">
        <p14:creationId xmlns:p14="http://schemas.microsoft.com/office/powerpoint/2010/main" val="17655431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en illustratie">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DB70A2F-D283-37E2-FB14-7449DE6C2DC9}"/>
              </a:ext>
            </a:extLst>
          </p:cNvPr>
          <p:cNvSpPr>
            <a:spLocks noGrp="1"/>
          </p:cNvSpPr>
          <p:nvPr>
            <p:ph idx="1"/>
          </p:nvPr>
        </p:nvSpPr>
        <p:spPr>
          <a:xfrm>
            <a:off x="561975" y="2005012"/>
            <a:ext cx="7324725" cy="4419600"/>
          </a:xfrm>
        </p:spPr>
        <p:txBody>
          <a:bodyPr/>
          <a:lstStyle>
            <a:lvl1pPr>
              <a:defRPr sz="2000" b="1">
                <a:solidFill>
                  <a:schemeClr val="tx2"/>
                </a:solidFill>
                <a:latin typeface="Roboto" panose="02000000000000000000" pitchFamily="2" charset="0"/>
                <a:ea typeface="Roboto" panose="02000000000000000000" pitchFamily="2" charset="0"/>
                <a:cs typeface="Roboto" panose="02000000000000000000" pitchFamily="2" charset="0"/>
              </a:defRPr>
            </a:lvl1pPr>
            <a:lvl2pPr>
              <a:defRPr sz="1800"/>
            </a:lvl2pPr>
            <a:lvl3pPr>
              <a:defRPr/>
            </a:lvl3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afbeelding 8">
            <a:extLst>
              <a:ext uri="{FF2B5EF4-FFF2-40B4-BE49-F238E27FC236}">
                <a16:creationId xmlns:a16="http://schemas.microsoft.com/office/drawing/2014/main" id="{4C3CD768-3D08-86C7-736D-D0329B35DFC8}"/>
              </a:ext>
            </a:extLst>
          </p:cNvPr>
          <p:cNvSpPr>
            <a:spLocks noGrp="1"/>
          </p:cNvSpPr>
          <p:nvPr>
            <p:ph type="pic" sz="quarter" idx="10"/>
          </p:nvPr>
        </p:nvSpPr>
        <p:spPr>
          <a:xfrm>
            <a:off x="8134351" y="2971800"/>
            <a:ext cx="3552824" cy="3452812"/>
          </a:xfrm>
        </p:spPr>
        <p:txBody>
          <a:bodyPr/>
          <a:lstStyle/>
          <a:p>
            <a:r>
              <a:rPr lang="nl-NL"/>
              <a:t>Klik op het pictogram als u een afbeelding wilt toevoegen</a:t>
            </a:r>
          </a:p>
        </p:txBody>
      </p:sp>
      <p:sp>
        <p:nvSpPr>
          <p:cNvPr id="12" name="Tijdelijke aanduiding voor tekst 11">
            <a:extLst>
              <a:ext uri="{FF2B5EF4-FFF2-40B4-BE49-F238E27FC236}">
                <a16:creationId xmlns:a16="http://schemas.microsoft.com/office/drawing/2014/main" id="{D3625C2E-9E39-6E9C-B7CA-019F10BBCBD3}"/>
              </a:ext>
            </a:extLst>
          </p:cNvPr>
          <p:cNvSpPr>
            <a:spLocks noGrp="1"/>
          </p:cNvSpPr>
          <p:nvPr>
            <p:ph type="body" sz="quarter" idx="15" hasCustomPrompt="1"/>
          </p:nvPr>
        </p:nvSpPr>
        <p:spPr>
          <a:xfrm flipH="1">
            <a:off x="558105" y="-1"/>
            <a:ext cx="11633894" cy="1515291"/>
          </a:xfrm>
          <a:custGeom>
            <a:avLst/>
            <a:gdLst>
              <a:gd name="connsiteX0" fmla="*/ 242671 w 6391275"/>
              <a:gd name="connsiteY0" fmla="*/ 0 h 1455996"/>
              <a:gd name="connsiteX1" fmla="*/ 6391275 w 6391275"/>
              <a:gd name="connsiteY1" fmla="*/ 0 h 1455996"/>
              <a:gd name="connsiteX2" fmla="*/ 6391275 w 6391275"/>
              <a:gd name="connsiteY2" fmla="*/ 0 h 1455996"/>
              <a:gd name="connsiteX3" fmla="*/ 6391275 w 6391275"/>
              <a:gd name="connsiteY3" fmla="*/ 1213325 h 1455996"/>
              <a:gd name="connsiteX4" fmla="*/ 6148604 w 6391275"/>
              <a:gd name="connsiteY4" fmla="*/ 1455996 h 1455996"/>
              <a:gd name="connsiteX5" fmla="*/ 0 w 6391275"/>
              <a:gd name="connsiteY5" fmla="*/ 1455996 h 1455996"/>
              <a:gd name="connsiteX6" fmla="*/ 0 w 6391275"/>
              <a:gd name="connsiteY6" fmla="*/ 1455996 h 1455996"/>
              <a:gd name="connsiteX7" fmla="*/ 0 w 6391275"/>
              <a:gd name="connsiteY7" fmla="*/ 242671 h 1455996"/>
              <a:gd name="connsiteX8" fmla="*/ 242671 w 6391275"/>
              <a:gd name="connsiteY8" fmla="*/ 0 h 1455996"/>
              <a:gd name="connsiteX0" fmla="*/ 242671 w 6391275"/>
              <a:gd name="connsiteY0" fmla="*/ 45656 h 1501652"/>
              <a:gd name="connsiteX1" fmla="*/ 6391275 w 6391275"/>
              <a:gd name="connsiteY1" fmla="*/ 45656 h 1501652"/>
              <a:gd name="connsiteX2" fmla="*/ 6391275 w 6391275"/>
              <a:gd name="connsiteY2" fmla="*/ 45656 h 1501652"/>
              <a:gd name="connsiteX3" fmla="*/ 6391275 w 6391275"/>
              <a:gd name="connsiteY3" fmla="*/ 1258981 h 1501652"/>
              <a:gd name="connsiteX4" fmla="*/ 6148604 w 6391275"/>
              <a:gd name="connsiteY4" fmla="*/ 1501652 h 1501652"/>
              <a:gd name="connsiteX5" fmla="*/ 0 w 6391275"/>
              <a:gd name="connsiteY5" fmla="*/ 1501652 h 1501652"/>
              <a:gd name="connsiteX6" fmla="*/ 0 w 6391275"/>
              <a:gd name="connsiteY6" fmla="*/ 1501652 h 1501652"/>
              <a:gd name="connsiteX7" fmla="*/ 5316 w 6391275"/>
              <a:gd name="connsiteY7" fmla="*/ 65043 h 1501652"/>
              <a:gd name="connsiteX8" fmla="*/ 242671 w 6391275"/>
              <a:gd name="connsiteY8" fmla="*/ 45656 h 1501652"/>
              <a:gd name="connsiteX0" fmla="*/ 242671 w 6391275"/>
              <a:gd name="connsiteY0" fmla="*/ 45656 h 1501652"/>
              <a:gd name="connsiteX1" fmla="*/ 6391275 w 6391275"/>
              <a:gd name="connsiteY1" fmla="*/ 45656 h 1501652"/>
              <a:gd name="connsiteX2" fmla="*/ 6391275 w 6391275"/>
              <a:gd name="connsiteY2" fmla="*/ 45656 h 1501652"/>
              <a:gd name="connsiteX3" fmla="*/ 6391275 w 6391275"/>
              <a:gd name="connsiteY3" fmla="*/ 1258981 h 1501652"/>
              <a:gd name="connsiteX4" fmla="*/ 6148604 w 6391275"/>
              <a:gd name="connsiteY4" fmla="*/ 1501652 h 1501652"/>
              <a:gd name="connsiteX5" fmla="*/ 0 w 6391275"/>
              <a:gd name="connsiteY5" fmla="*/ 1501652 h 1501652"/>
              <a:gd name="connsiteX6" fmla="*/ 0 w 6391275"/>
              <a:gd name="connsiteY6" fmla="*/ 1501652 h 1501652"/>
              <a:gd name="connsiteX7" fmla="*/ 5316 w 6391275"/>
              <a:gd name="connsiteY7" fmla="*/ 65043 h 1501652"/>
              <a:gd name="connsiteX8" fmla="*/ 242671 w 6391275"/>
              <a:gd name="connsiteY8" fmla="*/ 45656 h 1501652"/>
              <a:gd name="connsiteX0" fmla="*/ 242671 w 6391275"/>
              <a:gd name="connsiteY0" fmla="*/ 45656 h 1501652"/>
              <a:gd name="connsiteX1" fmla="*/ 6391275 w 6391275"/>
              <a:gd name="connsiteY1" fmla="*/ 45656 h 1501652"/>
              <a:gd name="connsiteX2" fmla="*/ 6391275 w 6391275"/>
              <a:gd name="connsiteY2" fmla="*/ 45656 h 1501652"/>
              <a:gd name="connsiteX3" fmla="*/ 6391275 w 6391275"/>
              <a:gd name="connsiteY3" fmla="*/ 1258981 h 1501652"/>
              <a:gd name="connsiteX4" fmla="*/ 6148604 w 6391275"/>
              <a:gd name="connsiteY4" fmla="*/ 1501652 h 1501652"/>
              <a:gd name="connsiteX5" fmla="*/ 0 w 6391275"/>
              <a:gd name="connsiteY5" fmla="*/ 1501652 h 1501652"/>
              <a:gd name="connsiteX6" fmla="*/ 0 w 6391275"/>
              <a:gd name="connsiteY6" fmla="*/ 1501652 h 1501652"/>
              <a:gd name="connsiteX7" fmla="*/ 5316 w 6391275"/>
              <a:gd name="connsiteY7" fmla="*/ 65043 h 1501652"/>
              <a:gd name="connsiteX8" fmla="*/ 242671 w 6391275"/>
              <a:gd name="connsiteY8" fmla="*/ 45656 h 1501652"/>
              <a:gd name="connsiteX0" fmla="*/ 242671 w 6391275"/>
              <a:gd name="connsiteY0" fmla="*/ 45656 h 1501652"/>
              <a:gd name="connsiteX1" fmla="*/ 6391275 w 6391275"/>
              <a:gd name="connsiteY1" fmla="*/ 45656 h 1501652"/>
              <a:gd name="connsiteX2" fmla="*/ 6391275 w 6391275"/>
              <a:gd name="connsiteY2" fmla="*/ 45656 h 1501652"/>
              <a:gd name="connsiteX3" fmla="*/ 6391275 w 6391275"/>
              <a:gd name="connsiteY3" fmla="*/ 1258981 h 1501652"/>
              <a:gd name="connsiteX4" fmla="*/ 6148604 w 6391275"/>
              <a:gd name="connsiteY4" fmla="*/ 1501652 h 1501652"/>
              <a:gd name="connsiteX5" fmla="*/ 0 w 6391275"/>
              <a:gd name="connsiteY5" fmla="*/ 1501652 h 1501652"/>
              <a:gd name="connsiteX6" fmla="*/ 0 w 6391275"/>
              <a:gd name="connsiteY6" fmla="*/ 1501652 h 1501652"/>
              <a:gd name="connsiteX7" fmla="*/ 5316 w 6391275"/>
              <a:gd name="connsiteY7" fmla="*/ 65043 h 1501652"/>
              <a:gd name="connsiteX8" fmla="*/ 242671 w 6391275"/>
              <a:gd name="connsiteY8" fmla="*/ 45656 h 1501652"/>
              <a:gd name="connsiteX0" fmla="*/ 242671 w 6391275"/>
              <a:gd name="connsiteY0" fmla="*/ 45656 h 1501652"/>
              <a:gd name="connsiteX1" fmla="*/ 6391275 w 6391275"/>
              <a:gd name="connsiteY1" fmla="*/ 45656 h 1501652"/>
              <a:gd name="connsiteX2" fmla="*/ 6391275 w 6391275"/>
              <a:gd name="connsiteY2" fmla="*/ 45656 h 1501652"/>
              <a:gd name="connsiteX3" fmla="*/ 6391275 w 6391275"/>
              <a:gd name="connsiteY3" fmla="*/ 1258981 h 1501652"/>
              <a:gd name="connsiteX4" fmla="*/ 6148604 w 6391275"/>
              <a:gd name="connsiteY4" fmla="*/ 1501652 h 1501652"/>
              <a:gd name="connsiteX5" fmla="*/ 0 w 6391275"/>
              <a:gd name="connsiteY5" fmla="*/ 1501652 h 1501652"/>
              <a:gd name="connsiteX6" fmla="*/ 0 w 6391275"/>
              <a:gd name="connsiteY6" fmla="*/ 1501652 h 1501652"/>
              <a:gd name="connsiteX7" fmla="*/ 5316 w 6391275"/>
              <a:gd name="connsiteY7" fmla="*/ 65043 h 1501652"/>
              <a:gd name="connsiteX8" fmla="*/ 242671 w 6391275"/>
              <a:gd name="connsiteY8" fmla="*/ 45656 h 1501652"/>
              <a:gd name="connsiteX0" fmla="*/ 5316 w 6391275"/>
              <a:gd name="connsiteY0" fmla="*/ 112343 h 1548952"/>
              <a:gd name="connsiteX1" fmla="*/ 6391275 w 6391275"/>
              <a:gd name="connsiteY1" fmla="*/ 92956 h 1548952"/>
              <a:gd name="connsiteX2" fmla="*/ 6391275 w 6391275"/>
              <a:gd name="connsiteY2" fmla="*/ 92956 h 1548952"/>
              <a:gd name="connsiteX3" fmla="*/ 6391275 w 6391275"/>
              <a:gd name="connsiteY3" fmla="*/ 1306281 h 1548952"/>
              <a:gd name="connsiteX4" fmla="*/ 6148604 w 6391275"/>
              <a:gd name="connsiteY4" fmla="*/ 1548952 h 1548952"/>
              <a:gd name="connsiteX5" fmla="*/ 0 w 6391275"/>
              <a:gd name="connsiteY5" fmla="*/ 1548952 h 1548952"/>
              <a:gd name="connsiteX6" fmla="*/ 0 w 6391275"/>
              <a:gd name="connsiteY6" fmla="*/ 1548952 h 1548952"/>
              <a:gd name="connsiteX7" fmla="*/ 5316 w 6391275"/>
              <a:gd name="connsiteY7" fmla="*/ 112343 h 1548952"/>
              <a:gd name="connsiteX0" fmla="*/ 5316 w 6391275"/>
              <a:gd name="connsiteY0" fmla="*/ 19387 h 1455996"/>
              <a:gd name="connsiteX1" fmla="*/ 6391275 w 6391275"/>
              <a:gd name="connsiteY1" fmla="*/ 0 h 1455996"/>
              <a:gd name="connsiteX2" fmla="*/ 6391275 w 6391275"/>
              <a:gd name="connsiteY2" fmla="*/ 0 h 1455996"/>
              <a:gd name="connsiteX3" fmla="*/ 6391275 w 6391275"/>
              <a:gd name="connsiteY3" fmla="*/ 1213325 h 1455996"/>
              <a:gd name="connsiteX4" fmla="*/ 6148604 w 6391275"/>
              <a:gd name="connsiteY4" fmla="*/ 1455996 h 1455996"/>
              <a:gd name="connsiteX5" fmla="*/ 0 w 6391275"/>
              <a:gd name="connsiteY5" fmla="*/ 1455996 h 1455996"/>
              <a:gd name="connsiteX6" fmla="*/ 0 w 6391275"/>
              <a:gd name="connsiteY6" fmla="*/ 1455996 h 1455996"/>
              <a:gd name="connsiteX7" fmla="*/ 5316 w 6391275"/>
              <a:gd name="connsiteY7" fmla="*/ 19387 h 1455996"/>
              <a:gd name="connsiteX0" fmla="*/ 5316 w 6391275"/>
              <a:gd name="connsiteY0" fmla="*/ 19387 h 1455996"/>
              <a:gd name="connsiteX1" fmla="*/ 817710 w 6391275"/>
              <a:gd name="connsiteY1" fmla="*/ 18625 h 1455996"/>
              <a:gd name="connsiteX2" fmla="*/ 6391275 w 6391275"/>
              <a:gd name="connsiteY2" fmla="*/ 0 h 1455996"/>
              <a:gd name="connsiteX3" fmla="*/ 6391275 w 6391275"/>
              <a:gd name="connsiteY3" fmla="*/ 0 h 1455996"/>
              <a:gd name="connsiteX4" fmla="*/ 6391275 w 6391275"/>
              <a:gd name="connsiteY4" fmla="*/ 1213325 h 1455996"/>
              <a:gd name="connsiteX5" fmla="*/ 6148604 w 6391275"/>
              <a:gd name="connsiteY5" fmla="*/ 1455996 h 1455996"/>
              <a:gd name="connsiteX6" fmla="*/ 0 w 6391275"/>
              <a:gd name="connsiteY6" fmla="*/ 1455996 h 1455996"/>
              <a:gd name="connsiteX7" fmla="*/ 0 w 6391275"/>
              <a:gd name="connsiteY7" fmla="*/ 1455996 h 1455996"/>
              <a:gd name="connsiteX8" fmla="*/ 5316 w 6391275"/>
              <a:gd name="connsiteY8" fmla="*/ 19387 h 1455996"/>
              <a:gd name="connsiteX0" fmla="*/ 5316 w 6391275"/>
              <a:gd name="connsiteY0" fmla="*/ 19387 h 1455996"/>
              <a:gd name="connsiteX1" fmla="*/ 6391275 w 6391275"/>
              <a:gd name="connsiteY1" fmla="*/ 0 h 1455996"/>
              <a:gd name="connsiteX2" fmla="*/ 6391275 w 6391275"/>
              <a:gd name="connsiteY2" fmla="*/ 0 h 1455996"/>
              <a:gd name="connsiteX3" fmla="*/ 6391275 w 6391275"/>
              <a:gd name="connsiteY3" fmla="*/ 1213325 h 1455996"/>
              <a:gd name="connsiteX4" fmla="*/ 6148604 w 6391275"/>
              <a:gd name="connsiteY4" fmla="*/ 1455996 h 1455996"/>
              <a:gd name="connsiteX5" fmla="*/ 0 w 6391275"/>
              <a:gd name="connsiteY5" fmla="*/ 1455996 h 1455996"/>
              <a:gd name="connsiteX6" fmla="*/ 0 w 6391275"/>
              <a:gd name="connsiteY6" fmla="*/ 1455996 h 1455996"/>
              <a:gd name="connsiteX7" fmla="*/ 5316 w 6391275"/>
              <a:gd name="connsiteY7" fmla="*/ 19387 h 1455996"/>
              <a:gd name="connsiteX0" fmla="*/ 5316 w 6391275"/>
              <a:gd name="connsiteY0" fmla="*/ 1970 h 1455996"/>
              <a:gd name="connsiteX1" fmla="*/ 6391275 w 6391275"/>
              <a:gd name="connsiteY1" fmla="*/ 0 h 1455996"/>
              <a:gd name="connsiteX2" fmla="*/ 6391275 w 6391275"/>
              <a:gd name="connsiteY2" fmla="*/ 0 h 1455996"/>
              <a:gd name="connsiteX3" fmla="*/ 6391275 w 6391275"/>
              <a:gd name="connsiteY3" fmla="*/ 1213325 h 1455996"/>
              <a:gd name="connsiteX4" fmla="*/ 6148604 w 6391275"/>
              <a:gd name="connsiteY4" fmla="*/ 1455996 h 1455996"/>
              <a:gd name="connsiteX5" fmla="*/ 0 w 6391275"/>
              <a:gd name="connsiteY5" fmla="*/ 1455996 h 1455996"/>
              <a:gd name="connsiteX6" fmla="*/ 0 w 6391275"/>
              <a:gd name="connsiteY6" fmla="*/ 1455996 h 1455996"/>
              <a:gd name="connsiteX7" fmla="*/ 5316 w 6391275"/>
              <a:gd name="connsiteY7" fmla="*/ 1970 h 1455996"/>
              <a:gd name="connsiteX0" fmla="*/ 5316 w 6391275"/>
              <a:gd name="connsiteY0" fmla="*/ 1970 h 1455996"/>
              <a:gd name="connsiteX1" fmla="*/ 6391275 w 6391275"/>
              <a:gd name="connsiteY1" fmla="*/ 0 h 1455996"/>
              <a:gd name="connsiteX2" fmla="*/ 6391275 w 6391275"/>
              <a:gd name="connsiteY2" fmla="*/ 0 h 1455996"/>
              <a:gd name="connsiteX3" fmla="*/ 6391275 w 6391275"/>
              <a:gd name="connsiteY3" fmla="*/ 1029233 h 1455996"/>
              <a:gd name="connsiteX4" fmla="*/ 6148604 w 6391275"/>
              <a:gd name="connsiteY4" fmla="*/ 1455996 h 1455996"/>
              <a:gd name="connsiteX5" fmla="*/ 0 w 6391275"/>
              <a:gd name="connsiteY5" fmla="*/ 1455996 h 1455996"/>
              <a:gd name="connsiteX6" fmla="*/ 0 w 6391275"/>
              <a:gd name="connsiteY6" fmla="*/ 1455996 h 1455996"/>
              <a:gd name="connsiteX7" fmla="*/ 5316 w 6391275"/>
              <a:gd name="connsiteY7" fmla="*/ 1970 h 1455996"/>
              <a:gd name="connsiteX0" fmla="*/ 5316 w 6393401"/>
              <a:gd name="connsiteY0" fmla="*/ 1970 h 1455996"/>
              <a:gd name="connsiteX1" fmla="*/ 6391275 w 6393401"/>
              <a:gd name="connsiteY1" fmla="*/ 0 h 1455996"/>
              <a:gd name="connsiteX2" fmla="*/ 6391275 w 6393401"/>
              <a:gd name="connsiteY2" fmla="*/ 0 h 1455996"/>
              <a:gd name="connsiteX3" fmla="*/ 6391275 w 6393401"/>
              <a:gd name="connsiteY3" fmla="*/ 1029233 h 1455996"/>
              <a:gd name="connsiteX4" fmla="*/ 6148604 w 6393401"/>
              <a:gd name="connsiteY4" fmla="*/ 1455996 h 1455996"/>
              <a:gd name="connsiteX5" fmla="*/ 0 w 6393401"/>
              <a:gd name="connsiteY5" fmla="*/ 1455996 h 1455996"/>
              <a:gd name="connsiteX6" fmla="*/ 0 w 6393401"/>
              <a:gd name="connsiteY6" fmla="*/ 1455996 h 1455996"/>
              <a:gd name="connsiteX7" fmla="*/ 5316 w 6393401"/>
              <a:gd name="connsiteY7" fmla="*/ 1970 h 145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93401" h="1455996">
                <a:moveTo>
                  <a:pt x="5316" y="1970"/>
                </a:moveTo>
                <a:lnTo>
                  <a:pt x="6391275" y="0"/>
                </a:lnTo>
                <a:lnTo>
                  <a:pt x="6391275" y="0"/>
                </a:lnTo>
                <a:cubicBezTo>
                  <a:pt x="6391275" y="343078"/>
                  <a:pt x="6396060" y="736222"/>
                  <a:pt x="6391275" y="1029233"/>
                </a:cubicBezTo>
                <a:cubicBezTo>
                  <a:pt x="6386490" y="1322244"/>
                  <a:pt x="6282627" y="1455996"/>
                  <a:pt x="6148604" y="1455996"/>
                </a:cubicBezTo>
                <a:lnTo>
                  <a:pt x="0" y="1455996"/>
                </a:lnTo>
                <a:lnTo>
                  <a:pt x="0" y="1455996"/>
                </a:lnTo>
                <a:lnTo>
                  <a:pt x="5316" y="1970"/>
                </a:lnTo>
                <a:close/>
              </a:path>
            </a:pathLst>
          </a:custGeom>
          <a:solidFill>
            <a:schemeClr val="tx2"/>
          </a:solidFill>
        </p:spPr>
        <p:txBody>
          <a:bodyPr anchor="ctr">
            <a:noAutofit/>
          </a:bodyPr>
          <a:lstStyle>
            <a:lvl1pPr marL="447675" indent="0">
              <a:defRPr sz="4400" b="1"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47675" indent="0">
              <a:defRPr/>
            </a:lvl2pPr>
            <a:lvl3pPr marL="447675" indent="0">
              <a:defRPr/>
            </a:lvl3pPr>
            <a:lvl4pPr marL="447675" indent="0">
              <a:defRPr/>
            </a:lvl4pPr>
            <a:lvl5pPr marL="447675" indent="0">
              <a:defRPr/>
            </a:lvl5pPr>
          </a:lstStyle>
          <a:p>
            <a:pPr lvl="0"/>
            <a:r>
              <a:rPr lang="nl-NL"/>
              <a:t>Hier een titel plaatsen</a:t>
            </a:r>
          </a:p>
        </p:txBody>
      </p:sp>
    </p:spTree>
    <p:extLst>
      <p:ext uri="{BB962C8B-B14F-4D97-AF65-F5344CB8AC3E}">
        <p14:creationId xmlns:p14="http://schemas.microsoft.com/office/powerpoint/2010/main" val="3191931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koloms">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CD42A27-A178-129B-45B6-73AC85BFD1C9}"/>
              </a:ext>
            </a:extLst>
          </p:cNvPr>
          <p:cNvSpPr>
            <a:spLocks noGrp="1"/>
          </p:cNvSpPr>
          <p:nvPr>
            <p:ph sz="half" idx="1"/>
          </p:nvPr>
        </p:nvSpPr>
        <p:spPr>
          <a:xfrm>
            <a:off x="561975" y="1978025"/>
            <a:ext cx="5286375" cy="4003675"/>
          </a:xfrm>
        </p:spPr>
        <p:txBody>
          <a:bodyPr/>
          <a:lstStyle>
            <a:lvl1pPr>
              <a:lnSpc>
                <a:spcPct val="100000"/>
              </a:lnSpc>
              <a:defRPr/>
            </a:lvl1pPr>
            <a:lvl2pPr>
              <a:lnSpc>
                <a:spcPct val="100000"/>
              </a:lnSpc>
              <a:defRPr/>
            </a:lvl2pPr>
            <a:lvl3pPr>
              <a:lnSpc>
                <a:spcPct val="100000"/>
              </a:lnSpc>
              <a:defRPr/>
            </a:lvl3pPr>
          </a:lstStyle>
          <a:p>
            <a:pPr lvl="0"/>
            <a:r>
              <a:rPr lang="nl-NL"/>
              <a:t>Klikken om de tekststijl van het model te bewerken</a:t>
            </a:r>
          </a:p>
          <a:p>
            <a:pPr lvl="1"/>
            <a:r>
              <a:rPr lang="nl-NL"/>
              <a:t>Tweede niveau</a:t>
            </a:r>
          </a:p>
          <a:p>
            <a:pPr lvl="2"/>
            <a:r>
              <a:rPr lang="nl-NL"/>
              <a:t>Derde niveau</a:t>
            </a:r>
          </a:p>
        </p:txBody>
      </p:sp>
      <p:sp>
        <p:nvSpPr>
          <p:cNvPr id="4" name="Tijdelijke aanduiding voor inhoud 3">
            <a:extLst>
              <a:ext uri="{FF2B5EF4-FFF2-40B4-BE49-F238E27FC236}">
                <a16:creationId xmlns:a16="http://schemas.microsoft.com/office/drawing/2014/main" id="{54AC8461-5845-DCC5-CED6-216945630A7D}"/>
              </a:ext>
            </a:extLst>
          </p:cNvPr>
          <p:cNvSpPr>
            <a:spLocks noGrp="1"/>
          </p:cNvSpPr>
          <p:nvPr>
            <p:ph sz="half" idx="2"/>
          </p:nvPr>
        </p:nvSpPr>
        <p:spPr>
          <a:xfrm>
            <a:off x="6124575" y="1978025"/>
            <a:ext cx="5562600" cy="4003675"/>
          </a:xfrm>
        </p:spPr>
        <p:txBody>
          <a:bodyPr/>
          <a:lstStyle/>
          <a:p>
            <a:pPr lvl="0"/>
            <a:r>
              <a:rPr lang="nl-NL"/>
              <a:t>Klikken om de tekststijl van het model te bewerken</a:t>
            </a:r>
          </a:p>
          <a:p>
            <a:pPr lvl="1"/>
            <a:r>
              <a:rPr lang="nl-NL"/>
              <a:t>Tweede niveau</a:t>
            </a:r>
          </a:p>
          <a:p>
            <a:pPr lvl="2"/>
            <a:r>
              <a:rPr lang="nl-NL"/>
              <a:t>Derde niveau</a:t>
            </a:r>
          </a:p>
        </p:txBody>
      </p:sp>
      <p:sp>
        <p:nvSpPr>
          <p:cNvPr id="9" name="Tijdelijke aanduiding voor tekst 11">
            <a:extLst>
              <a:ext uri="{FF2B5EF4-FFF2-40B4-BE49-F238E27FC236}">
                <a16:creationId xmlns:a16="http://schemas.microsoft.com/office/drawing/2014/main" id="{09FF0B76-E3E0-B644-87C6-C27825D62278}"/>
              </a:ext>
            </a:extLst>
          </p:cNvPr>
          <p:cNvSpPr>
            <a:spLocks noGrp="1"/>
          </p:cNvSpPr>
          <p:nvPr>
            <p:ph type="body" sz="quarter" idx="15" hasCustomPrompt="1"/>
          </p:nvPr>
        </p:nvSpPr>
        <p:spPr>
          <a:xfrm flipH="1">
            <a:off x="558105" y="-1"/>
            <a:ext cx="11633894" cy="1515291"/>
          </a:xfrm>
          <a:custGeom>
            <a:avLst/>
            <a:gdLst>
              <a:gd name="connsiteX0" fmla="*/ 242671 w 6391275"/>
              <a:gd name="connsiteY0" fmla="*/ 0 h 1455996"/>
              <a:gd name="connsiteX1" fmla="*/ 6391275 w 6391275"/>
              <a:gd name="connsiteY1" fmla="*/ 0 h 1455996"/>
              <a:gd name="connsiteX2" fmla="*/ 6391275 w 6391275"/>
              <a:gd name="connsiteY2" fmla="*/ 0 h 1455996"/>
              <a:gd name="connsiteX3" fmla="*/ 6391275 w 6391275"/>
              <a:gd name="connsiteY3" fmla="*/ 1213325 h 1455996"/>
              <a:gd name="connsiteX4" fmla="*/ 6148604 w 6391275"/>
              <a:gd name="connsiteY4" fmla="*/ 1455996 h 1455996"/>
              <a:gd name="connsiteX5" fmla="*/ 0 w 6391275"/>
              <a:gd name="connsiteY5" fmla="*/ 1455996 h 1455996"/>
              <a:gd name="connsiteX6" fmla="*/ 0 w 6391275"/>
              <a:gd name="connsiteY6" fmla="*/ 1455996 h 1455996"/>
              <a:gd name="connsiteX7" fmla="*/ 0 w 6391275"/>
              <a:gd name="connsiteY7" fmla="*/ 242671 h 1455996"/>
              <a:gd name="connsiteX8" fmla="*/ 242671 w 6391275"/>
              <a:gd name="connsiteY8" fmla="*/ 0 h 1455996"/>
              <a:gd name="connsiteX0" fmla="*/ 242671 w 6391275"/>
              <a:gd name="connsiteY0" fmla="*/ 45656 h 1501652"/>
              <a:gd name="connsiteX1" fmla="*/ 6391275 w 6391275"/>
              <a:gd name="connsiteY1" fmla="*/ 45656 h 1501652"/>
              <a:gd name="connsiteX2" fmla="*/ 6391275 w 6391275"/>
              <a:gd name="connsiteY2" fmla="*/ 45656 h 1501652"/>
              <a:gd name="connsiteX3" fmla="*/ 6391275 w 6391275"/>
              <a:gd name="connsiteY3" fmla="*/ 1258981 h 1501652"/>
              <a:gd name="connsiteX4" fmla="*/ 6148604 w 6391275"/>
              <a:gd name="connsiteY4" fmla="*/ 1501652 h 1501652"/>
              <a:gd name="connsiteX5" fmla="*/ 0 w 6391275"/>
              <a:gd name="connsiteY5" fmla="*/ 1501652 h 1501652"/>
              <a:gd name="connsiteX6" fmla="*/ 0 w 6391275"/>
              <a:gd name="connsiteY6" fmla="*/ 1501652 h 1501652"/>
              <a:gd name="connsiteX7" fmla="*/ 5316 w 6391275"/>
              <a:gd name="connsiteY7" fmla="*/ 65043 h 1501652"/>
              <a:gd name="connsiteX8" fmla="*/ 242671 w 6391275"/>
              <a:gd name="connsiteY8" fmla="*/ 45656 h 1501652"/>
              <a:gd name="connsiteX0" fmla="*/ 242671 w 6391275"/>
              <a:gd name="connsiteY0" fmla="*/ 45656 h 1501652"/>
              <a:gd name="connsiteX1" fmla="*/ 6391275 w 6391275"/>
              <a:gd name="connsiteY1" fmla="*/ 45656 h 1501652"/>
              <a:gd name="connsiteX2" fmla="*/ 6391275 w 6391275"/>
              <a:gd name="connsiteY2" fmla="*/ 45656 h 1501652"/>
              <a:gd name="connsiteX3" fmla="*/ 6391275 w 6391275"/>
              <a:gd name="connsiteY3" fmla="*/ 1258981 h 1501652"/>
              <a:gd name="connsiteX4" fmla="*/ 6148604 w 6391275"/>
              <a:gd name="connsiteY4" fmla="*/ 1501652 h 1501652"/>
              <a:gd name="connsiteX5" fmla="*/ 0 w 6391275"/>
              <a:gd name="connsiteY5" fmla="*/ 1501652 h 1501652"/>
              <a:gd name="connsiteX6" fmla="*/ 0 w 6391275"/>
              <a:gd name="connsiteY6" fmla="*/ 1501652 h 1501652"/>
              <a:gd name="connsiteX7" fmla="*/ 5316 w 6391275"/>
              <a:gd name="connsiteY7" fmla="*/ 65043 h 1501652"/>
              <a:gd name="connsiteX8" fmla="*/ 242671 w 6391275"/>
              <a:gd name="connsiteY8" fmla="*/ 45656 h 1501652"/>
              <a:gd name="connsiteX0" fmla="*/ 242671 w 6391275"/>
              <a:gd name="connsiteY0" fmla="*/ 45656 h 1501652"/>
              <a:gd name="connsiteX1" fmla="*/ 6391275 w 6391275"/>
              <a:gd name="connsiteY1" fmla="*/ 45656 h 1501652"/>
              <a:gd name="connsiteX2" fmla="*/ 6391275 w 6391275"/>
              <a:gd name="connsiteY2" fmla="*/ 45656 h 1501652"/>
              <a:gd name="connsiteX3" fmla="*/ 6391275 w 6391275"/>
              <a:gd name="connsiteY3" fmla="*/ 1258981 h 1501652"/>
              <a:gd name="connsiteX4" fmla="*/ 6148604 w 6391275"/>
              <a:gd name="connsiteY4" fmla="*/ 1501652 h 1501652"/>
              <a:gd name="connsiteX5" fmla="*/ 0 w 6391275"/>
              <a:gd name="connsiteY5" fmla="*/ 1501652 h 1501652"/>
              <a:gd name="connsiteX6" fmla="*/ 0 w 6391275"/>
              <a:gd name="connsiteY6" fmla="*/ 1501652 h 1501652"/>
              <a:gd name="connsiteX7" fmla="*/ 5316 w 6391275"/>
              <a:gd name="connsiteY7" fmla="*/ 65043 h 1501652"/>
              <a:gd name="connsiteX8" fmla="*/ 242671 w 6391275"/>
              <a:gd name="connsiteY8" fmla="*/ 45656 h 1501652"/>
              <a:gd name="connsiteX0" fmla="*/ 242671 w 6391275"/>
              <a:gd name="connsiteY0" fmla="*/ 45656 h 1501652"/>
              <a:gd name="connsiteX1" fmla="*/ 6391275 w 6391275"/>
              <a:gd name="connsiteY1" fmla="*/ 45656 h 1501652"/>
              <a:gd name="connsiteX2" fmla="*/ 6391275 w 6391275"/>
              <a:gd name="connsiteY2" fmla="*/ 45656 h 1501652"/>
              <a:gd name="connsiteX3" fmla="*/ 6391275 w 6391275"/>
              <a:gd name="connsiteY3" fmla="*/ 1258981 h 1501652"/>
              <a:gd name="connsiteX4" fmla="*/ 6148604 w 6391275"/>
              <a:gd name="connsiteY4" fmla="*/ 1501652 h 1501652"/>
              <a:gd name="connsiteX5" fmla="*/ 0 w 6391275"/>
              <a:gd name="connsiteY5" fmla="*/ 1501652 h 1501652"/>
              <a:gd name="connsiteX6" fmla="*/ 0 w 6391275"/>
              <a:gd name="connsiteY6" fmla="*/ 1501652 h 1501652"/>
              <a:gd name="connsiteX7" fmla="*/ 5316 w 6391275"/>
              <a:gd name="connsiteY7" fmla="*/ 65043 h 1501652"/>
              <a:gd name="connsiteX8" fmla="*/ 242671 w 6391275"/>
              <a:gd name="connsiteY8" fmla="*/ 45656 h 1501652"/>
              <a:gd name="connsiteX0" fmla="*/ 242671 w 6391275"/>
              <a:gd name="connsiteY0" fmla="*/ 45656 h 1501652"/>
              <a:gd name="connsiteX1" fmla="*/ 6391275 w 6391275"/>
              <a:gd name="connsiteY1" fmla="*/ 45656 h 1501652"/>
              <a:gd name="connsiteX2" fmla="*/ 6391275 w 6391275"/>
              <a:gd name="connsiteY2" fmla="*/ 45656 h 1501652"/>
              <a:gd name="connsiteX3" fmla="*/ 6391275 w 6391275"/>
              <a:gd name="connsiteY3" fmla="*/ 1258981 h 1501652"/>
              <a:gd name="connsiteX4" fmla="*/ 6148604 w 6391275"/>
              <a:gd name="connsiteY4" fmla="*/ 1501652 h 1501652"/>
              <a:gd name="connsiteX5" fmla="*/ 0 w 6391275"/>
              <a:gd name="connsiteY5" fmla="*/ 1501652 h 1501652"/>
              <a:gd name="connsiteX6" fmla="*/ 0 w 6391275"/>
              <a:gd name="connsiteY6" fmla="*/ 1501652 h 1501652"/>
              <a:gd name="connsiteX7" fmla="*/ 5316 w 6391275"/>
              <a:gd name="connsiteY7" fmla="*/ 65043 h 1501652"/>
              <a:gd name="connsiteX8" fmla="*/ 242671 w 6391275"/>
              <a:gd name="connsiteY8" fmla="*/ 45656 h 1501652"/>
              <a:gd name="connsiteX0" fmla="*/ 5316 w 6391275"/>
              <a:gd name="connsiteY0" fmla="*/ 112343 h 1548952"/>
              <a:gd name="connsiteX1" fmla="*/ 6391275 w 6391275"/>
              <a:gd name="connsiteY1" fmla="*/ 92956 h 1548952"/>
              <a:gd name="connsiteX2" fmla="*/ 6391275 w 6391275"/>
              <a:gd name="connsiteY2" fmla="*/ 92956 h 1548952"/>
              <a:gd name="connsiteX3" fmla="*/ 6391275 w 6391275"/>
              <a:gd name="connsiteY3" fmla="*/ 1306281 h 1548952"/>
              <a:gd name="connsiteX4" fmla="*/ 6148604 w 6391275"/>
              <a:gd name="connsiteY4" fmla="*/ 1548952 h 1548952"/>
              <a:gd name="connsiteX5" fmla="*/ 0 w 6391275"/>
              <a:gd name="connsiteY5" fmla="*/ 1548952 h 1548952"/>
              <a:gd name="connsiteX6" fmla="*/ 0 w 6391275"/>
              <a:gd name="connsiteY6" fmla="*/ 1548952 h 1548952"/>
              <a:gd name="connsiteX7" fmla="*/ 5316 w 6391275"/>
              <a:gd name="connsiteY7" fmla="*/ 112343 h 1548952"/>
              <a:gd name="connsiteX0" fmla="*/ 5316 w 6391275"/>
              <a:gd name="connsiteY0" fmla="*/ 19387 h 1455996"/>
              <a:gd name="connsiteX1" fmla="*/ 6391275 w 6391275"/>
              <a:gd name="connsiteY1" fmla="*/ 0 h 1455996"/>
              <a:gd name="connsiteX2" fmla="*/ 6391275 w 6391275"/>
              <a:gd name="connsiteY2" fmla="*/ 0 h 1455996"/>
              <a:gd name="connsiteX3" fmla="*/ 6391275 w 6391275"/>
              <a:gd name="connsiteY3" fmla="*/ 1213325 h 1455996"/>
              <a:gd name="connsiteX4" fmla="*/ 6148604 w 6391275"/>
              <a:gd name="connsiteY4" fmla="*/ 1455996 h 1455996"/>
              <a:gd name="connsiteX5" fmla="*/ 0 w 6391275"/>
              <a:gd name="connsiteY5" fmla="*/ 1455996 h 1455996"/>
              <a:gd name="connsiteX6" fmla="*/ 0 w 6391275"/>
              <a:gd name="connsiteY6" fmla="*/ 1455996 h 1455996"/>
              <a:gd name="connsiteX7" fmla="*/ 5316 w 6391275"/>
              <a:gd name="connsiteY7" fmla="*/ 19387 h 1455996"/>
              <a:gd name="connsiteX0" fmla="*/ 5316 w 6391275"/>
              <a:gd name="connsiteY0" fmla="*/ 19387 h 1455996"/>
              <a:gd name="connsiteX1" fmla="*/ 817710 w 6391275"/>
              <a:gd name="connsiteY1" fmla="*/ 18625 h 1455996"/>
              <a:gd name="connsiteX2" fmla="*/ 6391275 w 6391275"/>
              <a:gd name="connsiteY2" fmla="*/ 0 h 1455996"/>
              <a:gd name="connsiteX3" fmla="*/ 6391275 w 6391275"/>
              <a:gd name="connsiteY3" fmla="*/ 0 h 1455996"/>
              <a:gd name="connsiteX4" fmla="*/ 6391275 w 6391275"/>
              <a:gd name="connsiteY4" fmla="*/ 1213325 h 1455996"/>
              <a:gd name="connsiteX5" fmla="*/ 6148604 w 6391275"/>
              <a:gd name="connsiteY5" fmla="*/ 1455996 h 1455996"/>
              <a:gd name="connsiteX6" fmla="*/ 0 w 6391275"/>
              <a:gd name="connsiteY6" fmla="*/ 1455996 h 1455996"/>
              <a:gd name="connsiteX7" fmla="*/ 0 w 6391275"/>
              <a:gd name="connsiteY7" fmla="*/ 1455996 h 1455996"/>
              <a:gd name="connsiteX8" fmla="*/ 5316 w 6391275"/>
              <a:gd name="connsiteY8" fmla="*/ 19387 h 1455996"/>
              <a:gd name="connsiteX0" fmla="*/ 5316 w 6391275"/>
              <a:gd name="connsiteY0" fmla="*/ 19387 h 1455996"/>
              <a:gd name="connsiteX1" fmla="*/ 6391275 w 6391275"/>
              <a:gd name="connsiteY1" fmla="*/ 0 h 1455996"/>
              <a:gd name="connsiteX2" fmla="*/ 6391275 w 6391275"/>
              <a:gd name="connsiteY2" fmla="*/ 0 h 1455996"/>
              <a:gd name="connsiteX3" fmla="*/ 6391275 w 6391275"/>
              <a:gd name="connsiteY3" fmla="*/ 1213325 h 1455996"/>
              <a:gd name="connsiteX4" fmla="*/ 6148604 w 6391275"/>
              <a:gd name="connsiteY4" fmla="*/ 1455996 h 1455996"/>
              <a:gd name="connsiteX5" fmla="*/ 0 w 6391275"/>
              <a:gd name="connsiteY5" fmla="*/ 1455996 h 1455996"/>
              <a:gd name="connsiteX6" fmla="*/ 0 w 6391275"/>
              <a:gd name="connsiteY6" fmla="*/ 1455996 h 1455996"/>
              <a:gd name="connsiteX7" fmla="*/ 5316 w 6391275"/>
              <a:gd name="connsiteY7" fmla="*/ 19387 h 1455996"/>
              <a:gd name="connsiteX0" fmla="*/ 5316 w 6391275"/>
              <a:gd name="connsiteY0" fmla="*/ 1970 h 1455996"/>
              <a:gd name="connsiteX1" fmla="*/ 6391275 w 6391275"/>
              <a:gd name="connsiteY1" fmla="*/ 0 h 1455996"/>
              <a:gd name="connsiteX2" fmla="*/ 6391275 w 6391275"/>
              <a:gd name="connsiteY2" fmla="*/ 0 h 1455996"/>
              <a:gd name="connsiteX3" fmla="*/ 6391275 w 6391275"/>
              <a:gd name="connsiteY3" fmla="*/ 1213325 h 1455996"/>
              <a:gd name="connsiteX4" fmla="*/ 6148604 w 6391275"/>
              <a:gd name="connsiteY4" fmla="*/ 1455996 h 1455996"/>
              <a:gd name="connsiteX5" fmla="*/ 0 w 6391275"/>
              <a:gd name="connsiteY5" fmla="*/ 1455996 h 1455996"/>
              <a:gd name="connsiteX6" fmla="*/ 0 w 6391275"/>
              <a:gd name="connsiteY6" fmla="*/ 1455996 h 1455996"/>
              <a:gd name="connsiteX7" fmla="*/ 5316 w 6391275"/>
              <a:gd name="connsiteY7" fmla="*/ 1970 h 1455996"/>
              <a:gd name="connsiteX0" fmla="*/ 5316 w 6391275"/>
              <a:gd name="connsiteY0" fmla="*/ 1970 h 1455996"/>
              <a:gd name="connsiteX1" fmla="*/ 6391275 w 6391275"/>
              <a:gd name="connsiteY1" fmla="*/ 0 h 1455996"/>
              <a:gd name="connsiteX2" fmla="*/ 6391275 w 6391275"/>
              <a:gd name="connsiteY2" fmla="*/ 0 h 1455996"/>
              <a:gd name="connsiteX3" fmla="*/ 6391275 w 6391275"/>
              <a:gd name="connsiteY3" fmla="*/ 1029233 h 1455996"/>
              <a:gd name="connsiteX4" fmla="*/ 6148604 w 6391275"/>
              <a:gd name="connsiteY4" fmla="*/ 1455996 h 1455996"/>
              <a:gd name="connsiteX5" fmla="*/ 0 w 6391275"/>
              <a:gd name="connsiteY5" fmla="*/ 1455996 h 1455996"/>
              <a:gd name="connsiteX6" fmla="*/ 0 w 6391275"/>
              <a:gd name="connsiteY6" fmla="*/ 1455996 h 1455996"/>
              <a:gd name="connsiteX7" fmla="*/ 5316 w 6391275"/>
              <a:gd name="connsiteY7" fmla="*/ 1970 h 1455996"/>
              <a:gd name="connsiteX0" fmla="*/ 5316 w 6393401"/>
              <a:gd name="connsiteY0" fmla="*/ 1970 h 1455996"/>
              <a:gd name="connsiteX1" fmla="*/ 6391275 w 6393401"/>
              <a:gd name="connsiteY1" fmla="*/ 0 h 1455996"/>
              <a:gd name="connsiteX2" fmla="*/ 6391275 w 6393401"/>
              <a:gd name="connsiteY2" fmla="*/ 0 h 1455996"/>
              <a:gd name="connsiteX3" fmla="*/ 6391275 w 6393401"/>
              <a:gd name="connsiteY3" fmla="*/ 1029233 h 1455996"/>
              <a:gd name="connsiteX4" fmla="*/ 6148604 w 6393401"/>
              <a:gd name="connsiteY4" fmla="*/ 1455996 h 1455996"/>
              <a:gd name="connsiteX5" fmla="*/ 0 w 6393401"/>
              <a:gd name="connsiteY5" fmla="*/ 1455996 h 1455996"/>
              <a:gd name="connsiteX6" fmla="*/ 0 w 6393401"/>
              <a:gd name="connsiteY6" fmla="*/ 1455996 h 1455996"/>
              <a:gd name="connsiteX7" fmla="*/ 5316 w 6393401"/>
              <a:gd name="connsiteY7" fmla="*/ 1970 h 145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93401" h="1455996">
                <a:moveTo>
                  <a:pt x="5316" y="1970"/>
                </a:moveTo>
                <a:lnTo>
                  <a:pt x="6391275" y="0"/>
                </a:lnTo>
                <a:lnTo>
                  <a:pt x="6391275" y="0"/>
                </a:lnTo>
                <a:cubicBezTo>
                  <a:pt x="6391275" y="343078"/>
                  <a:pt x="6396060" y="736222"/>
                  <a:pt x="6391275" y="1029233"/>
                </a:cubicBezTo>
                <a:cubicBezTo>
                  <a:pt x="6386490" y="1322244"/>
                  <a:pt x="6282627" y="1455996"/>
                  <a:pt x="6148604" y="1455996"/>
                </a:cubicBezTo>
                <a:lnTo>
                  <a:pt x="0" y="1455996"/>
                </a:lnTo>
                <a:lnTo>
                  <a:pt x="0" y="1455996"/>
                </a:lnTo>
                <a:lnTo>
                  <a:pt x="5316" y="1970"/>
                </a:lnTo>
                <a:close/>
              </a:path>
            </a:pathLst>
          </a:custGeom>
          <a:solidFill>
            <a:schemeClr val="tx2"/>
          </a:solidFill>
        </p:spPr>
        <p:txBody>
          <a:bodyPr anchor="ctr">
            <a:noAutofit/>
          </a:bodyPr>
          <a:lstStyle>
            <a:lvl1pPr marL="447675" indent="0">
              <a:defRPr sz="4400" b="1"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47675" indent="0">
              <a:defRPr/>
            </a:lvl2pPr>
            <a:lvl3pPr marL="447675" indent="0">
              <a:defRPr/>
            </a:lvl3pPr>
            <a:lvl4pPr marL="447675" indent="0">
              <a:defRPr/>
            </a:lvl4pPr>
            <a:lvl5pPr marL="447675" indent="0">
              <a:defRPr/>
            </a:lvl5pPr>
          </a:lstStyle>
          <a:p>
            <a:pPr lvl="0"/>
            <a:r>
              <a:rPr lang="nl-NL"/>
              <a:t>Hier een titel plaatsen</a:t>
            </a:r>
          </a:p>
        </p:txBody>
      </p:sp>
    </p:spTree>
    <p:extLst>
      <p:ext uri="{BB962C8B-B14F-4D97-AF65-F5344CB8AC3E}">
        <p14:creationId xmlns:p14="http://schemas.microsoft.com/office/powerpoint/2010/main" val="20419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fbeelding 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2FFEE3-53D9-C5B0-6E85-79C3622CE6E7}"/>
              </a:ext>
            </a:extLst>
          </p:cNvPr>
          <p:cNvSpPr>
            <a:spLocks noGrp="1"/>
          </p:cNvSpPr>
          <p:nvPr>
            <p:ph type="title"/>
          </p:nvPr>
        </p:nvSpPr>
        <p:spPr>
          <a:xfrm>
            <a:off x="561975" y="544512"/>
            <a:ext cx="11125200" cy="701731"/>
          </a:xfrm>
        </p:spPr>
        <p:txBody>
          <a:bodyPr anchor="t">
            <a:spAutoFit/>
          </a:bodyPr>
          <a:lstStyle/>
          <a:p>
            <a:r>
              <a:rPr lang="nl-NL"/>
              <a:t>Klik om stijl te bewerken</a:t>
            </a:r>
          </a:p>
        </p:txBody>
      </p:sp>
      <p:sp>
        <p:nvSpPr>
          <p:cNvPr id="4" name="Tijdelijke aanduiding voor inhoud 3">
            <a:extLst>
              <a:ext uri="{FF2B5EF4-FFF2-40B4-BE49-F238E27FC236}">
                <a16:creationId xmlns:a16="http://schemas.microsoft.com/office/drawing/2014/main" id="{54AC8461-5845-DCC5-CED6-216945630A7D}"/>
              </a:ext>
            </a:extLst>
          </p:cNvPr>
          <p:cNvSpPr>
            <a:spLocks noGrp="1"/>
          </p:cNvSpPr>
          <p:nvPr>
            <p:ph sz="half" idx="2"/>
          </p:nvPr>
        </p:nvSpPr>
        <p:spPr>
          <a:xfrm>
            <a:off x="6124575" y="1978025"/>
            <a:ext cx="5562600" cy="4003675"/>
          </a:xfrm>
        </p:spPr>
        <p:txBody>
          <a:bodyPr/>
          <a:lstStyle/>
          <a:p>
            <a:pPr lvl="0"/>
            <a:r>
              <a:rPr lang="nl-NL"/>
              <a:t>Klikken om de tekststijl van het model te bewerken</a:t>
            </a:r>
          </a:p>
          <a:p>
            <a:pPr lvl="1"/>
            <a:r>
              <a:rPr lang="nl-NL"/>
              <a:t>Tweede niveau</a:t>
            </a:r>
          </a:p>
          <a:p>
            <a:pPr lvl="2"/>
            <a:r>
              <a:rPr lang="nl-NL"/>
              <a:t>Derde niveau</a:t>
            </a:r>
          </a:p>
        </p:txBody>
      </p:sp>
      <p:sp>
        <p:nvSpPr>
          <p:cNvPr id="9" name="Tijdelijke aanduiding voor afbeelding 6">
            <a:extLst>
              <a:ext uri="{FF2B5EF4-FFF2-40B4-BE49-F238E27FC236}">
                <a16:creationId xmlns:a16="http://schemas.microsoft.com/office/drawing/2014/main" id="{B4CD9045-02CA-DAEF-E422-E77EEC3ED901}"/>
              </a:ext>
            </a:extLst>
          </p:cNvPr>
          <p:cNvSpPr>
            <a:spLocks noGrp="1"/>
          </p:cNvSpPr>
          <p:nvPr>
            <p:ph type="pic" sz="quarter" idx="10"/>
          </p:nvPr>
        </p:nvSpPr>
        <p:spPr>
          <a:xfrm>
            <a:off x="0" y="1978025"/>
            <a:ext cx="5467350" cy="4003675"/>
          </a:xfrm>
          <a:prstGeom prst="round1Rect">
            <a:avLst/>
          </a:prstGeom>
        </p:spPr>
        <p:txBody>
          <a:bodyPr/>
          <a:lstStyle/>
          <a:p>
            <a:r>
              <a:rPr lang="nl-NL"/>
              <a:t>Klik op het pictogram als u een afbeelding wilt toevoegen</a:t>
            </a:r>
          </a:p>
        </p:txBody>
      </p:sp>
    </p:spTree>
    <p:extLst>
      <p:ext uri="{BB962C8B-B14F-4D97-AF65-F5344CB8AC3E}">
        <p14:creationId xmlns:p14="http://schemas.microsoft.com/office/powerpoint/2010/main" val="2546449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llustratie 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2FFEE3-53D9-C5B0-6E85-79C3622CE6E7}"/>
              </a:ext>
            </a:extLst>
          </p:cNvPr>
          <p:cNvSpPr>
            <a:spLocks noGrp="1"/>
          </p:cNvSpPr>
          <p:nvPr>
            <p:ph type="title"/>
          </p:nvPr>
        </p:nvSpPr>
        <p:spPr>
          <a:xfrm>
            <a:off x="6124573" y="544512"/>
            <a:ext cx="5562601" cy="1325563"/>
          </a:xfrm>
        </p:spPr>
        <p:txBody>
          <a:bodyPr anchor="t">
            <a:spAutoFit/>
          </a:bodyPr>
          <a:lstStyle/>
          <a:p>
            <a:r>
              <a:rPr lang="nl-NL"/>
              <a:t>Klik om stijl te bewerken</a:t>
            </a:r>
          </a:p>
        </p:txBody>
      </p:sp>
      <p:sp>
        <p:nvSpPr>
          <p:cNvPr id="4" name="Tijdelijke aanduiding voor inhoud 3">
            <a:extLst>
              <a:ext uri="{FF2B5EF4-FFF2-40B4-BE49-F238E27FC236}">
                <a16:creationId xmlns:a16="http://schemas.microsoft.com/office/drawing/2014/main" id="{54AC8461-5845-DCC5-CED6-216945630A7D}"/>
              </a:ext>
            </a:extLst>
          </p:cNvPr>
          <p:cNvSpPr>
            <a:spLocks noGrp="1"/>
          </p:cNvSpPr>
          <p:nvPr>
            <p:ph sz="half" idx="2"/>
          </p:nvPr>
        </p:nvSpPr>
        <p:spPr>
          <a:xfrm>
            <a:off x="6124575" y="2213157"/>
            <a:ext cx="5562600" cy="4003675"/>
          </a:xfrm>
        </p:spPr>
        <p:txBody>
          <a:bodyPr/>
          <a:lstStyle>
            <a:lvl1pPr>
              <a:defRPr sz="2000" b="1">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pPr lvl="0"/>
            <a:r>
              <a:rPr lang="nl-NL"/>
              <a:t>Klikken om de tekststijl van het model te bewerken</a:t>
            </a:r>
          </a:p>
          <a:p>
            <a:pPr lvl="1"/>
            <a:r>
              <a:rPr lang="nl-NL"/>
              <a:t>Tweede niveau</a:t>
            </a:r>
          </a:p>
          <a:p>
            <a:pPr lvl="2"/>
            <a:r>
              <a:rPr lang="nl-NL"/>
              <a:t>Derde niveau</a:t>
            </a:r>
          </a:p>
        </p:txBody>
      </p:sp>
      <p:sp>
        <p:nvSpPr>
          <p:cNvPr id="5" name="Tijdelijke aanduiding voor afbeelding 4">
            <a:extLst>
              <a:ext uri="{FF2B5EF4-FFF2-40B4-BE49-F238E27FC236}">
                <a16:creationId xmlns:a16="http://schemas.microsoft.com/office/drawing/2014/main" id="{85399AC6-343F-2D7C-9020-992AB3D4BA26}"/>
              </a:ext>
            </a:extLst>
          </p:cNvPr>
          <p:cNvSpPr>
            <a:spLocks noGrp="1"/>
          </p:cNvSpPr>
          <p:nvPr>
            <p:ph type="pic" sz="quarter" idx="10"/>
          </p:nvPr>
        </p:nvSpPr>
        <p:spPr>
          <a:xfrm>
            <a:off x="0" y="544511"/>
            <a:ext cx="5660571" cy="5743077"/>
          </a:xfrm>
        </p:spPr>
        <p:txBody>
          <a:bodyPr/>
          <a:lstStyle/>
          <a:p>
            <a:r>
              <a:rPr lang="nl-NL"/>
              <a:t>Klik op het pictogram als u een afbeelding wilt toevoegen</a:t>
            </a:r>
          </a:p>
        </p:txBody>
      </p:sp>
    </p:spTree>
    <p:extLst>
      <p:ext uri="{BB962C8B-B14F-4D97-AF65-F5344CB8AC3E}">
        <p14:creationId xmlns:p14="http://schemas.microsoft.com/office/powerpoint/2010/main" val="2590246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guur/tabel pagin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519443-7998-E9AA-E437-F15EB39F9021}"/>
              </a:ext>
            </a:extLst>
          </p:cNvPr>
          <p:cNvSpPr>
            <a:spLocks noGrp="1"/>
          </p:cNvSpPr>
          <p:nvPr>
            <p:ph type="title"/>
          </p:nvPr>
        </p:nvSpPr>
        <p:spPr>
          <a:xfrm>
            <a:off x="561975" y="544512"/>
            <a:ext cx="11125200" cy="701731"/>
          </a:xfrm>
        </p:spPr>
        <p:txBody>
          <a:bodyPr anchor="t">
            <a:spAutoFit/>
          </a:bodyPr>
          <a:lstStyle/>
          <a:p>
            <a:r>
              <a:rPr lang="nl-NL"/>
              <a:t>Klik om stijl te bewerken</a:t>
            </a:r>
          </a:p>
        </p:txBody>
      </p:sp>
      <p:sp>
        <p:nvSpPr>
          <p:cNvPr id="9" name="Tijdelijke aanduiding voor inhoud 8">
            <a:extLst>
              <a:ext uri="{FF2B5EF4-FFF2-40B4-BE49-F238E27FC236}">
                <a16:creationId xmlns:a16="http://schemas.microsoft.com/office/drawing/2014/main" id="{6DD286C1-AC7B-2CB0-9825-E687127B4F09}"/>
              </a:ext>
            </a:extLst>
          </p:cNvPr>
          <p:cNvSpPr>
            <a:spLocks noGrp="1"/>
          </p:cNvSpPr>
          <p:nvPr>
            <p:ph sz="quarter" idx="10" hasCustomPrompt="1"/>
          </p:nvPr>
        </p:nvSpPr>
        <p:spPr>
          <a:xfrm>
            <a:off x="561975" y="2006599"/>
            <a:ext cx="11125200" cy="4165600"/>
          </a:xfrm>
        </p:spPr>
        <p:txBody>
          <a:bodyPr>
            <a:normAutofit/>
          </a:bodyPr>
          <a:lstStyle>
            <a:lvl1pPr>
              <a:defRPr sz="2000">
                <a:latin typeface="+mn-lt"/>
                <a:ea typeface="Roboto Cn" pitchFamily="2" charset="0"/>
              </a:defRPr>
            </a:lvl1pPr>
          </a:lstStyle>
          <a:p>
            <a:pPr lvl="0"/>
            <a:r>
              <a:rPr lang="nl-NL"/>
              <a:t>Hier kun je kiezen voor een figuur of tabel om in te voegen.</a:t>
            </a:r>
          </a:p>
        </p:txBody>
      </p:sp>
    </p:spTree>
    <p:extLst>
      <p:ext uri="{BB962C8B-B14F-4D97-AF65-F5344CB8AC3E}">
        <p14:creationId xmlns:p14="http://schemas.microsoft.com/office/powerpoint/2010/main" val="3005903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ussenblad ">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D657547E-8AAD-33CF-9B85-126BC33ECA8E}"/>
              </a:ext>
            </a:extLst>
          </p:cNvPr>
          <p:cNvSpPr>
            <a:spLocks noGrp="1"/>
          </p:cNvSpPr>
          <p:nvPr>
            <p:ph type="pic" sz="quarter" idx="13" hasCustomPrompt="1"/>
          </p:nvPr>
        </p:nvSpPr>
        <p:spPr>
          <a:xfrm>
            <a:off x="0" y="0"/>
            <a:ext cx="12192000" cy="6858000"/>
          </a:xfrm>
        </p:spPr>
        <p:txBody>
          <a:bodyPr>
            <a:normAutofit/>
          </a:bodyPr>
          <a:lstStyle>
            <a:lvl1pPr>
              <a:defRPr sz="2000"/>
            </a:lvl1pPr>
          </a:lstStyle>
          <a:p>
            <a:r>
              <a:rPr lang="nl-NL"/>
              <a:t>Voeg hier een afbeelding in</a:t>
            </a:r>
          </a:p>
        </p:txBody>
      </p:sp>
      <p:sp>
        <p:nvSpPr>
          <p:cNvPr id="12" name="Tijdelijke aanduiding voor tekst 11">
            <a:extLst>
              <a:ext uri="{FF2B5EF4-FFF2-40B4-BE49-F238E27FC236}">
                <a16:creationId xmlns:a16="http://schemas.microsoft.com/office/drawing/2014/main" id="{171B645D-9519-0BA9-55E8-E2C2282362AD}"/>
              </a:ext>
            </a:extLst>
          </p:cNvPr>
          <p:cNvSpPr>
            <a:spLocks noGrp="1"/>
          </p:cNvSpPr>
          <p:nvPr>
            <p:ph type="body" sz="quarter" idx="15" hasCustomPrompt="1"/>
          </p:nvPr>
        </p:nvSpPr>
        <p:spPr>
          <a:xfrm>
            <a:off x="5381625" y="4335205"/>
            <a:ext cx="6810375" cy="1455996"/>
          </a:xfrm>
          <a:custGeom>
            <a:avLst/>
            <a:gdLst>
              <a:gd name="connsiteX0" fmla="*/ 274378 w 6391275"/>
              <a:gd name="connsiteY0" fmla="*/ 0 h 1646238"/>
              <a:gd name="connsiteX1" fmla="*/ 6116897 w 6391275"/>
              <a:gd name="connsiteY1" fmla="*/ 0 h 1646238"/>
              <a:gd name="connsiteX2" fmla="*/ 6391275 w 6391275"/>
              <a:gd name="connsiteY2" fmla="*/ 274378 h 1646238"/>
              <a:gd name="connsiteX3" fmla="*/ 6391275 w 6391275"/>
              <a:gd name="connsiteY3" fmla="*/ 1646238 h 1646238"/>
              <a:gd name="connsiteX4" fmla="*/ 6391275 w 6391275"/>
              <a:gd name="connsiteY4" fmla="*/ 1646238 h 1646238"/>
              <a:gd name="connsiteX5" fmla="*/ 0 w 6391275"/>
              <a:gd name="connsiteY5" fmla="*/ 1646238 h 1646238"/>
              <a:gd name="connsiteX6" fmla="*/ 0 w 6391275"/>
              <a:gd name="connsiteY6" fmla="*/ 1646238 h 1646238"/>
              <a:gd name="connsiteX7" fmla="*/ 0 w 6391275"/>
              <a:gd name="connsiteY7" fmla="*/ 274378 h 1646238"/>
              <a:gd name="connsiteX8" fmla="*/ 274378 w 6391275"/>
              <a:gd name="connsiteY8" fmla="*/ 0 h 1646238"/>
              <a:gd name="connsiteX0" fmla="*/ 274378 w 6391275"/>
              <a:gd name="connsiteY0" fmla="*/ 0 h 1646238"/>
              <a:gd name="connsiteX1" fmla="*/ 6116897 w 6391275"/>
              <a:gd name="connsiteY1" fmla="*/ 0 h 1646238"/>
              <a:gd name="connsiteX2" fmla="*/ 6391275 w 6391275"/>
              <a:gd name="connsiteY2" fmla="*/ 274378 h 1646238"/>
              <a:gd name="connsiteX3" fmla="*/ 6391275 w 6391275"/>
              <a:gd name="connsiteY3" fmla="*/ 1646238 h 1646238"/>
              <a:gd name="connsiteX4" fmla="*/ 6391275 w 6391275"/>
              <a:gd name="connsiteY4" fmla="*/ 1646238 h 1646238"/>
              <a:gd name="connsiteX5" fmla="*/ 0 w 6391275"/>
              <a:gd name="connsiteY5" fmla="*/ 1646238 h 1646238"/>
              <a:gd name="connsiteX6" fmla="*/ 0 w 6391275"/>
              <a:gd name="connsiteY6" fmla="*/ 1646238 h 1646238"/>
              <a:gd name="connsiteX7" fmla="*/ 0 w 6391275"/>
              <a:gd name="connsiteY7" fmla="*/ 274378 h 1646238"/>
              <a:gd name="connsiteX8" fmla="*/ 274378 w 6391275"/>
              <a:gd name="connsiteY8" fmla="*/ 0 h 1646238"/>
              <a:gd name="connsiteX0" fmla="*/ 274378 w 6391275"/>
              <a:gd name="connsiteY0" fmla="*/ 0 h 1646238"/>
              <a:gd name="connsiteX1" fmla="*/ 6116897 w 6391275"/>
              <a:gd name="connsiteY1" fmla="*/ 0 h 1646238"/>
              <a:gd name="connsiteX2" fmla="*/ 6391275 w 6391275"/>
              <a:gd name="connsiteY2" fmla="*/ 274378 h 1646238"/>
              <a:gd name="connsiteX3" fmla="*/ 6391275 w 6391275"/>
              <a:gd name="connsiteY3" fmla="*/ 1646238 h 1646238"/>
              <a:gd name="connsiteX4" fmla="*/ 6391275 w 6391275"/>
              <a:gd name="connsiteY4" fmla="*/ 1646238 h 1646238"/>
              <a:gd name="connsiteX5" fmla="*/ 0 w 6391275"/>
              <a:gd name="connsiteY5" fmla="*/ 1646238 h 1646238"/>
              <a:gd name="connsiteX6" fmla="*/ 0 w 6391275"/>
              <a:gd name="connsiteY6" fmla="*/ 1646238 h 1646238"/>
              <a:gd name="connsiteX7" fmla="*/ 0 w 6391275"/>
              <a:gd name="connsiteY7" fmla="*/ 274378 h 1646238"/>
              <a:gd name="connsiteX8" fmla="*/ 274378 w 6391275"/>
              <a:gd name="connsiteY8" fmla="*/ 0 h 1646238"/>
              <a:gd name="connsiteX0" fmla="*/ 274378 w 6391275"/>
              <a:gd name="connsiteY0" fmla="*/ 0 h 1646238"/>
              <a:gd name="connsiteX1" fmla="*/ 6116897 w 6391275"/>
              <a:gd name="connsiteY1" fmla="*/ 0 h 1646238"/>
              <a:gd name="connsiteX2" fmla="*/ 6391275 w 6391275"/>
              <a:gd name="connsiteY2" fmla="*/ 274378 h 1646238"/>
              <a:gd name="connsiteX3" fmla="*/ 6391275 w 6391275"/>
              <a:gd name="connsiteY3" fmla="*/ 1646238 h 1646238"/>
              <a:gd name="connsiteX4" fmla="*/ 6391275 w 6391275"/>
              <a:gd name="connsiteY4" fmla="*/ 1646238 h 1646238"/>
              <a:gd name="connsiteX5" fmla="*/ 0 w 6391275"/>
              <a:gd name="connsiteY5" fmla="*/ 1646238 h 1646238"/>
              <a:gd name="connsiteX6" fmla="*/ 0 w 6391275"/>
              <a:gd name="connsiteY6" fmla="*/ 1646238 h 1646238"/>
              <a:gd name="connsiteX7" fmla="*/ 0 w 6391275"/>
              <a:gd name="connsiteY7" fmla="*/ 274378 h 1646238"/>
              <a:gd name="connsiteX8" fmla="*/ 274378 w 6391275"/>
              <a:gd name="connsiteY8" fmla="*/ 0 h 1646238"/>
              <a:gd name="connsiteX0" fmla="*/ 274378 w 6391275"/>
              <a:gd name="connsiteY0" fmla="*/ 68720 h 1714958"/>
              <a:gd name="connsiteX1" fmla="*/ 6116897 w 6391275"/>
              <a:gd name="connsiteY1" fmla="*/ 68720 h 1714958"/>
              <a:gd name="connsiteX2" fmla="*/ 6381750 w 6391275"/>
              <a:gd name="connsiteY2" fmla="*/ 66873 h 1714958"/>
              <a:gd name="connsiteX3" fmla="*/ 6391275 w 6391275"/>
              <a:gd name="connsiteY3" fmla="*/ 1714958 h 1714958"/>
              <a:gd name="connsiteX4" fmla="*/ 6391275 w 6391275"/>
              <a:gd name="connsiteY4" fmla="*/ 1714958 h 1714958"/>
              <a:gd name="connsiteX5" fmla="*/ 0 w 6391275"/>
              <a:gd name="connsiteY5" fmla="*/ 1714958 h 1714958"/>
              <a:gd name="connsiteX6" fmla="*/ 0 w 6391275"/>
              <a:gd name="connsiteY6" fmla="*/ 1714958 h 1714958"/>
              <a:gd name="connsiteX7" fmla="*/ 0 w 6391275"/>
              <a:gd name="connsiteY7" fmla="*/ 343098 h 1714958"/>
              <a:gd name="connsiteX8" fmla="*/ 274378 w 6391275"/>
              <a:gd name="connsiteY8" fmla="*/ 68720 h 1714958"/>
              <a:gd name="connsiteX0" fmla="*/ 274378 w 6391275"/>
              <a:gd name="connsiteY0" fmla="*/ 68720 h 1714958"/>
              <a:gd name="connsiteX1" fmla="*/ 6116897 w 6391275"/>
              <a:gd name="connsiteY1" fmla="*/ 68720 h 1714958"/>
              <a:gd name="connsiteX2" fmla="*/ 6381750 w 6391275"/>
              <a:gd name="connsiteY2" fmla="*/ 66873 h 1714958"/>
              <a:gd name="connsiteX3" fmla="*/ 6391275 w 6391275"/>
              <a:gd name="connsiteY3" fmla="*/ 1714958 h 1714958"/>
              <a:gd name="connsiteX4" fmla="*/ 6391275 w 6391275"/>
              <a:gd name="connsiteY4" fmla="*/ 1714958 h 1714958"/>
              <a:gd name="connsiteX5" fmla="*/ 0 w 6391275"/>
              <a:gd name="connsiteY5" fmla="*/ 1714958 h 1714958"/>
              <a:gd name="connsiteX6" fmla="*/ 0 w 6391275"/>
              <a:gd name="connsiteY6" fmla="*/ 1714958 h 1714958"/>
              <a:gd name="connsiteX7" fmla="*/ 0 w 6391275"/>
              <a:gd name="connsiteY7" fmla="*/ 343098 h 1714958"/>
              <a:gd name="connsiteX8" fmla="*/ 274378 w 6391275"/>
              <a:gd name="connsiteY8" fmla="*/ 68720 h 1714958"/>
              <a:gd name="connsiteX0" fmla="*/ 274378 w 6391275"/>
              <a:gd name="connsiteY0" fmla="*/ 68720 h 1714958"/>
              <a:gd name="connsiteX1" fmla="*/ 6116897 w 6391275"/>
              <a:gd name="connsiteY1" fmla="*/ 68720 h 1714958"/>
              <a:gd name="connsiteX2" fmla="*/ 6381750 w 6391275"/>
              <a:gd name="connsiteY2" fmla="*/ 66873 h 1714958"/>
              <a:gd name="connsiteX3" fmla="*/ 6391275 w 6391275"/>
              <a:gd name="connsiteY3" fmla="*/ 1714958 h 1714958"/>
              <a:gd name="connsiteX4" fmla="*/ 6391275 w 6391275"/>
              <a:gd name="connsiteY4" fmla="*/ 1714958 h 1714958"/>
              <a:gd name="connsiteX5" fmla="*/ 0 w 6391275"/>
              <a:gd name="connsiteY5" fmla="*/ 1714958 h 1714958"/>
              <a:gd name="connsiteX6" fmla="*/ 0 w 6391275"/>
              <a:gd name="connsiteY6" fmla="*/ 1714958 h 1714958"/>
              <a:gd name="connsiteX7" fmla="*/ 0 w 6391275"/>
              <a:gd name="connsiteY7" fmla="*/ 343098 h 1714958"/>
              <a:gd name="connsiteX8" fmla="*/ 274378 w 6391275"/>
              <a:gd name="connsiteY8" fmla="*/ 68720 h 1714958"/>
              <a:gd name="connsiteX0" fmla="*/ 274378 w 6391275"/>
              <a:gd name="connsiteY0" fmla="*/ 1847 h 1648085"/>
              <a:gd name="connsiteX1" fmla="*/ 6381750 w 6391275"/>
              <a:gd name="connsiteY1" fmla="*/ 0 h 1648085"/>
              <a:gd name="connsiteX2" fmla="*/ 6391275 w 6391275"/>
              <a:gd name="connsiteY2" fmla="*/ 1648085 h 1648085"/>
              <a:gd name="connsiteX3" fmla="*/ 6391275 w 6391275"/>
              <a:gd name="connsiteY3" fmla="*/ 1648085 h 1648085"/>
              <a:gd name="connsiteX4" fmla="*/ 0 w 6391275"/>
              <a:gd name="connsiteY4" fmla="*/ 1648085 h 1648085"/>
              <a:gd name="connsiteX5" fmla="*/ 0 w 6391275"/>
              <a:gd name="connsiteY5" fmla="*/ 1648085 h 1648085"/>
              <a:gd name="connsiteX6" fmla="*/ 0 w 6391275"/>
              <a:gd name="connsiteY6" fmla="*/ 276225 h 1648085"/>
              <a:gd name="connsiteX7" fmla="*/ 274378 w 6391275"/>
              <a:gd name="connsiteY7" fmla="*/ 1847 h 164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91275" h="1648085">
                <a:moveTo>
                  <a:pt x="274378" y="1847"/>
                </a:moveTo>
                <a:lnTo>
                  <a:pt x="6381750" y="0"/>
                </a:lnTo>
                <a:lnTo>
                  <a:pt x="6391275" y="1648085"/>
                </a:lnTo>
                <a:lnTo>
                  <a:pt x="6391275" y="1648085"/>
                </a:lnTo>
                <a:lnTo>
                  <a:pt x="0" y="1648085"/>
                </a:lnTo>
                <a:lnTo>
                  <a:pt x="0" y="1648085"/>
                </a:lnTo>
                <a:lnTo>
                  <a:pt x="0" y="276225"/>
                </a:lnTo>
                <a:cubicBezTo>
                  <a:pt x="0" y="124690"/>
                  <a:pt x="122843" y="1847"/>
                  <a:pt x="274378" y="1847"/>
                </a:cubicBezTo>
                <a:close/>
              </a:path>
            </a:pathLst>
          </a:custGeom>
          <a:solidFill>
            <a:schemeClr val="tx2"/>
          </a:solidFill>
        </p:spPr>
        <p:txBody>
          <a:bodyPr anchor="ctr">
            <a:normAutofit/>
          </a:bodyPr>
          <a:lstStyle>
            <a:lvl1pPr marL="447675" indent="0">
              <a:defRPr sz="4400" b="1">
                <a:solidFill>
                  <a:schemeClr val="bg1"/>
                </a:solidFill>
                <a:latin typeface="Roboto" panose="02000000000000000000" pitchFamily="2" charset="0"/>
                <a:ea typeface="Roboto" panose="02000000000000000000" pitchFamily="2" charset="0"/>
                <a:cs typeface="Roboto" panose="02000000000000000000" pitchFamily="2" charset="0"/>
              </a:defRPr>
            </a:lvl1pPr>
            <a:lvl2pPr marL="447675" indent="0">
              <a:defRPr/>
            </a:lvl2pPr>
            <a:lvl3pPr marL="447675" indent="0">
              <a:defRPr/>
            </a:lvl3pPr>
            <a:lvl4pPr marL="447675" indent="0">
              <a:defRPr/>
            </a:lvl4pPr>
            <a:lvl5pPr marL="447675" indent="0">
              <a:defRPr/>
            </a:lvl5pPr>
          </a:lstStyle>
          <a:p>
            <a:pPr lvl="0"/>
            <a:r>
              <a:rPr lang="nl-NL"/>
              <a:t>Hier een titel plaatsen</a:t>
            </a:r>
          </a:p>
        </p:txBody>
      </p:sp>
    </p:spTree>
    <p:extLst>
      <p:ext uri="{BB962C8B-B14F-4D97-AF65-F5344CB8AC3E}">
        <p14:creationId xmlns:p14="http://schemas.microsoft.com/office/powerpoint/2010/main" val="3064633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fbeelding, tekst en kader">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95D4AA0D-BC13-3E4E-DEEC-C0DAE3842373}"/>
              </a:ext>
            </a:extLst>
          </p:cNvPr>
          <p:cNvSpPr>
            <a:spLocks noGrp="1"/>
          </p:cNvSpPr>
          <p:nvPr>
            <p:ph type="pic" idx="1" hasCustomPrompt="1"/>
          </p:nvPr>
        </p:nvSpPr>
        <p:spPr>
          <a:xfrm>
            <a:off x="7323909" y="0"/>
            <a:ext cx="4868091"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Voer hier een afbeelding in</a:t>
            </a:r>
          </a:p>
        </p:txBody>
      </p:sp>
      <p:sp>
        <p:nvSpPr>
          <p:cNvPr id="11" name="Tijdelijke aanduiding voor inhoud 2">
            <a:extLst>
              <a:ext uri="{FF2B5EF4-FFF2-40B4-BE49-F238E27FC236}">
                <a16:creationId xmlns:a16="http://schemas.microsoft.com/office/drawing/2014/main" id="{708ED571-6C4F-85AE-D75F-08E27899FE46}"/>
              </a:ext>
            </a:extLst>
          </p:cNvPr>
          <p:cNvSpPr>
            <a:spLocks noGrp="1"/>
          </p:cNvSpPr>
          <p:nvPr>
            <p:ph idx="10"/>
          </p:nvPr>
        </p:nvSpPr>
        <p:spPr>
          <a:xfrm>
            <a:off x="561975" y="2005012"/>
            <a:ext cx="6353174" cy="1905137"/>
          </a:xfrm>
        </p:spPr>
        <p:txBody>
          <a:bodyPr/>
          <a:lstStyle>
            <a:lvl2pPr>
              <a:defRPr sz="1800"/>
            </a:lvl2pPr>
            <a:lvl3pPr>
              <a:defRPr/>
            </a:lvl3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 name="Titel 1">
            <a:extLst>
              <a:ext uri="{FF2B5EF4-FFF2-40B4-BE49-F238E27FC236}">
                <a16:creationId xmlns:a16="http://schemas.microsoft.com/office/drawing/2014/main" id="{B55008B8-FD56-FEE6-3AED-527A3CAA0E87}"/>
              </a:ext>
            </a:extLst>
          </p:cNvPr>
          <p:cNvSpPr>
            <a:spLocks noGrp="1"/>
          </p:cNvSpPr>
          <p:nvPr>
            <p:ph type="title"/>
          </p:nvPr>
        </p:nvSpPr>
        <p:spPr>
          <a:xfrm>
            <a:off x="561975" y="544512"/>
            <a:ext cx="6353175" cy="701731"/>
          </a:xfrm>
        </p:spPr>
        <p:txBody>
          <a:bodyPr wrap="square" anchor="t">
            <a:spAutoFit/>
          </a:bodyPr>
          <a:lstStyle/>
          <a:p>
            <a:r>
              <a:rPr lang="nl-NL"/>
              <a:t>Klik om stijl te bewerken</a:t>
            </a:r>
          </a:p>
        </p:txBody>
      </p:sp>
      <p:sp>
        <p:nvSpPr>
          <p:cNvPr id="13" name="Tijdelijke aanduiding voor inhoud 2">
            <a:extLst>
              <a:ext uri="{FF2B5EF4-FFF2-40B4-BE49-F238E27FC236}">
                <a16:creationId xmlns:a16="http://schemas.microsoft.com/office/drawing/2014/main" id="{1FD20C59-C48E-8FE1-A2D2-90EA82919CCA}"/>
              </a:ext>
            </a:extLst>
          </p:cNvPr>
          <p:cNvSpPr>
            <a:spLocks noGrp="1"/>
          </p:cNvSpPr>
          <p:nvPr>
            <p:ph idx="11" hasCustomPrompt="1"/>
          </p:nvPr>
        </p:nvSpPr>
        <p:spPr>
          <a:xfrm>
            <a:off x="561973" y="4164404"/>
            <a:ext cx="6353174" cy="1909825"/>
          </a:xfrm>
          <a:custGeom>
            <a:avLst/>
            <a:gdLst>
              <a:gd name="connsiteX0" fmla="*/ 0 w 6230712"/>
              <a:gd name="connsiteY0" fmla="*/ 317529 h 1905137"/>
              <a:gd name="connsiteX1" fmla="*/ 317529 w 6230712"/>
              <a:gd name="connsiteY1" fmla="*/ 0 h 1905137"/>
              <a:gd name="connsiteX2" fmla="*/ 5913183 w 6230712"/>
              <a:gd name="connsiteY2" fmla="*/ 0 h 1905137"/>
              <a:gd name="connsiteX3" fmla="*/ 6230712 w 6230712"/>
              <a:gd name="connsiteY3" fmla="*/ 317529 h 1905137"/>
              <a:gd name="connsiteX4" fmla="*/ 6230712 w 6230712"/>
              <a:gd name="connsiteY4" fmla="*/ 1587608 h 1905137"/>
              <a:gd name="connsiteX5" fmla="*/ 5913183 w 6230712"/>
              <a:gd name="connsiteY5" fmla="*/ 1905137 h 1905137"/>
              <a:gd name="connsiteX6" fmla="*/ 317529 w 6230712"/>
              <a:gd name="connsiteY6" fmla="*/ 1905137 h 1905137"/>
              <a:gd name="connsiteX7" fmla="*/ 0 w 6230712"/>
              <a:gd name="connsiteY7" fmla="*/ 1587608 h 1905137"/>
              <a:gd name="connsiteX8" fmla="*/ 0 w 6230712"/>
              <a:gd name="connsiteY8" fmla="*/ 317529 h 1905137"/>
              <a:gd name="connsiteX0" fmla="*/ 0 w 6230712"/>
              <a:gd name="connsiteY0" fmla="*/ 392504 h 1980112"/>
              <a:gd name="connsiteX1" fmla="*/ 317529 w 6230712"/>
              <a:gd name="connsiteY1" fmla="*/ 74975 h 1980112"/>
              <a:gd name="connsiteX2" fmla="*/ 5913183 w 6230712"/>
              <a:gd name="connsiteY2" fmla="*/ 74975 h 1980112"/>
              <a:gd name="connsiteX3" fmla="*/ 6230712 w 6230712"/>
              <a:gd name="connsiteY3" fmla="*/ 78996 h 1980112"/>
              <a:gd name="connsiteX4" fmla="*/ 6230712 w 6230712"/>
              <a:gd name="connsiteY4" fmla="*/ 1662583 h 1980112"/>
              <a:gd name="connsiteX5" fmla="*/ 5913183 w 6230712"/>
              <a:gd name="connsiteY5" fmla="*/ 1980112 h 1980112"/>
              <a:gd name="connsiteX6" fmla="*/ 317529 w 6230712"/>
              <a:gd name="connsiteY6" fmla="*/ 1980112 h 1980112"/>
              <a:gd name="connsiteX7" fmla="*/ 0 w 6230712"/>
              <a:gd name="connsiteY7" fmla="*/ 1662583 h 1980112"/>
              <a:gd name="connsiteX8" fmla="*/ 0 w 6230712"/>
              <a:gd name="connsiteY8" fmla="*/ 392504 h 1980112"/>
              <a:gd name="connsiteX0" fmla="*/ 0 w 6230712"/>
              <a:gd name="connsiteY0" fmla="*/ 317529 h 1905137"/>
              <a:gd name="connsiteX1" fmla="*/ 317529 w 6230712"/>
              <a:gd name="connsiteY1" fmla="*/ 0 h 1905137"/>
              <a:gd name="connsiteX2" fmla="*/ 6230712 w 6230712"/>
              <a:gd name="connsiteY2" fmla="*/ 4021 h 1905137"/>
              <a:gd name="connsiteX3" fmla="*/ 6230712 w 6230712"/>
              <a:gd name="connsiteY3" fmla="*/ 1587608 h 1905137"/>
              <a:gd name="connsiteX4" fmla="*/ 5913183 w 6230712"/>
              <a:gd name="connsiteY4" fmla="*/ 1905137 h 1905137"/>
              <a:gd name="connsiteX5" fmla="*/ 317529 w 6230712"/>
              <a:gd name="connsiteY5" fmla="*/ 1905137 h 1905137"/>
              <a:gd name="connsiteX6" fmla="*/ 0 w 6230712"/>
              <a:gd name="connsiteY6" fmla="*/ 1587608 h 1905137"/>
              <a:gd name="connsiteX7" fmla="*/ 0 w 6230712"/>
              <a:gd name="connsiteY7" fmla="*/ 317529 h 1905137"/>
              <a:gd name="connsiteX0" fmla="*/ 0 w 6230712"/>
              <a:gd name="connsiteY0" fmla="*/ 322217 h 1909825"/>
              <a:gd name="connsiteX1" fmla="*/ 317529 w 6230712"/>
              <a:gd name="connsiteY1" fmla="*/ 4688 h 1909825"/>
              <a:gd name="connsiteX2" fmla="*/ 6230712 w 6230712"/>
              <a:gd name="connsiteY2" fmla="*/ 0 h 1909825"/>
              <a:gd name="connsiteX3" fmla="*/ 6230712 w 6230712"/>
              <a:gd name="connsiteY3" fmla="*/ 1592296 h 1909825"/>
              <a:gd name="connsiteX4" fmla="*/ 5913183 w 6230712"/>
              <a:gd name="connsiteY4" fmla="*/ 1909825 h 1909825"/>
              <a:gd name="connsiteX5" fmla="*/ 317529 w 6230712"/>
              <a:gd name="connsiteY5" fmla="*/ 1909825 h 1909825"/>
              <a:gd name="connsiteX6" fmla="*/ 0 w 6230712"/>
              <a:gd name="connsiteY6" fmla="*/ 1592296 h 1909825"/>
              <a:gd name="connsiteX7" fmla="*/ 0 w 6230712"/>
              <a:gd name="connsiteY7" fmla="*/ 322217 h 190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30712" h="1909825">
                <a:moveTo>
                  <a:pt x="0" y="322217"/>
                </a:moveTo>
                <a:cubicBezTo>
                  <a:pt x="0" y="146851"/>
                  <a:pt x="142163" y="4688"/>
                  <a:pt x="317529" y="4688"/>
                </a:cubicBezTo>
                <a:lnTo>
                  <a:pt x="6230712" y="0"/>
                </a:lnTo>
                <a:lnTo>
                  <a:pt x="6230712" y="1592296"/>
                </a:lnTo>
                <a:cubicBezTo>
                  <a:pt x="6230712" y="1767662"/>
                  <a:pt x="6088549" y="1909825"/>
                  <a:pt x="5913183" y="1909825"/>
                </a:cubicBezTo>
                <a:lnTo>
                  <a:pt x="317529" y="1909825"/>
                </a:lnTo>
                <a:cubicBezTo>
                  <a:pt x="142163" y="1909825"/>
                  <a:pt x="0" y="1767662"/>
                  <a:pt x="0" y="1592296"/>
                </a:cubicBezTo>
                <a:lnTo>
                  <a:pt x="0" y="322217"/>
                </a:lnTo>
                <a:close/>
              </a:path>
            </a:pathLst>
          </a:custGeom>
          <a:solidFill>
            <a:schemeClr val="accent2"/>
          </a:solidFill>
        </p:spPr>
        <p:txBody>
          <a:bodyPr lIns="360000" tIns="360000" rIns="360000" bIns="360000" anchor="ctr"/>
          <a:lstStyle>
            <a:lvl1pPr marL="182563" indent="-182563">
              <a:lnSpc>
                <a:spcPts val="3000"/>
              </a:lnSpc>
              <a:spcBef>
                <a:spcPts val="1200"/>
              </a:spcBef>
              <a:tabLst>
                <a:tab pos="269875" algn="l"/>
              </a:tabLst>
              <a:defRPr/>
            </a:lvl1pPr>
            <a:lvl2pPr>
              <a:defRPr sz="1800"/>
            </a:lvl2pPr>
            <a:lvl3pPr>
              <a:defRPr/>
            </a:lvl3pPr>
            <a:lvl5pPr marL="182563" indent="-182563">
              <a:defRPr/>
            </a:lvl5pPr>
          </a:lstStyle>
          <a:p>
            <a:pPr marL="0" marR="0" lvl="4" indent="-182563"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Hier tekst plaatsen die langer is. Hier tekst plaatsen die langer is. Hier tekst plaatsen die langer is. Hier tekst plaatsen die langer is. Hier tekst plaatsen die langer is.</a:t>
            </a:r>
          </a:p>
        </p:txBody>
      </p:sp>
    </p:spTree>
    <p:extLst>
      <p:ext uri="{BB962C8B-B14F-4D97-AF65-F5344CB8AC3E}">
        <p14:creationId xmlns:p14="http://schemas.microsoft.com/office/powerpoint/2010/main" val="516329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D66206-7A09-94A5-60E8-F7DCBD153391}"/>
              </a:ext>
            </a:extLst>
          </p:cNvPr>
          <p:cNvSpPr>
            <a:spLocks noGrp="1"/>
          </p:cNvSpPr>
          <p:nvPr>
            <p:ph type="title"/>
          </p:nvPr>
        </p:nvSpPr>
        <p:spPr>
          <a:xfrm>
            <a:off x="561975" y="544512"/>
            <a:ext cx="11125200" cy="701731"/>
          </a:xfrm>
          <a:prstGeom prst="rect">
            <a:avLst/>
          </a:prstGeom>
        </p:spPr>
        <p:txBody>
          <a:bodyPr vert="horz" lIns="91440" tIns="45720" rIns="91440" bIns="45720" rtlCol="0" anchor="t">
            <a:spAutoFit/>
          </a:bodyPr>
          <a:lstStyle/>
          <a:p>
            <a:r>
              <a:rPr lang="nl-NL"/>
              <a:t>Klik om stijl te bewerken</a:t>
            </a:r>
          </a:p>
        </p:txBody>
      </p:sp>
      <p:sp>
        <p:nvSpPr>
          <p:cNvPr id="3" name="Tijdelijke aanduiding voor tekst 2">
            <a:extLst>
              <a:ext uri="{FF2B5EF4-FFF2-40B4-BE49-F238E27FC236}">
                <a16:creationId xmlns:a16="http://schemas.microsoft.com/office/drawing/2014/main" id="{30FD6467-AC9D-586F-237B-EE37F726CC36}"/>
              </a:ext>
            </a:extLst>
          </p:cNvPr>
          <p:cNvSpPr>
            <a:spLocks noGrp="1"/>
          </p:cNvSpPr>
          <p:nvPr>
            <p:ph type="body" idx="1"/>
          </p:nvPr>
        </p:nvSpPr>
        <p:spPr>
          <a:xfrm>
            <a:off x="561975" y="2005012"/>
            <a:ext cx="11125200" cy="2013372"/>
          </a:xfrm>
          <a:prstGeom prst="rect">
            <a:avLst/>
          </a:prstGeom>
        </p:spPr>
        <p:txBody>
          <a:bodyPr vert="horz" lIns="91440" tIns="45720" rIns="91440" bIns="45720" rtlCol="0">
            <a:spAutoFit/>
          </a:bodyPr>
          <a:lstStyle/>
          <a:p>
            <a:pPr lvl="0"/>
            <a:r>
              <a:rPr lang="nl-NL"/>
              <a:t>Klikken om de tekststijl van het model te bewerken</a:t>
            </a:r>
          </a:p>
          <a:p>
            <a:pPr lvl="1"/>
            <a:r>
              <a:rPr lang="nl-NL"/>
              <a:t>Tweede niveau</a:t>
            </a:r>
          </a:p>
          <a:p>
            <a:pPr lvl="2"/>
            <a:r>
              <a:rPr lang="nl-NL"/>
              <a:t>Derde niveau</a:t>
            </a:r>
          </a:p>
          <a:p>
            <a:pPr lvl="2"/>
            <a:endParaRPr lang="nl-NL"/>
          </a:p>
          <a:p>
            <a:pPr lvl="3"/>
            <a:r>
              <a:rPr lang="nl-NL"/>
              <a:t>Tussenkop</a:t>
            </a:r>
          </a:p>
          <a:p>
            <a:pPr lvl="4"/>
            <a:r>
              <a:rPr lang="nl-NL"/>
              <a:t>Bodytekst</a:t>
            </a:r>
          </a:p>
        </p:txBody>
      </p:sp>
      <p:sp>
        <p:nvSpPr>
          <p:cNvPr id="6" name="Tijdelijke aanduiding voor dianummer 5">
            <a:extLst>
              <a:ext uri="{FF2B5EF4-FFF2-40B4-BE49-F238E27FC236}">
                <a16:creationId xmlns:a16="http://schemas.microsoft.com/office/drawing/2014/main" id="{912B1103-961B-F465-8C7A-1EC5F310EBA3}"/>
              </a:ext>
            </a:extLst>
          </p:cNvPr>
          <p:cNvSpPr>
            <a:spLocks noGrp="1"/>
          </p:cNvSpPr>
          <p:nvPr>
            <p:ph type="sldNum" sz="quarter" idx="4"/>
          </p:nvPr>
        </p:nvSpPr>
        <p:spPr>
          <a:xfrm>
            <a:off x="8943975" y="630872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879955-412F-4ACB-8137-814200C52DFF}" type="slidenum">
              <a:rPr lang="nl-NL" smtClean="0"/>
              <a:t>‹nr.›</a:t>
            </a:fld>
            <a:endParaRPr lang="nl-NL"/>
          </a:p>
        </p:txBody>
      </p:sp>
    </p:spTree>
    <p:extLst>
      <p:ext uri="{BB962C8B-B14F-4D97-AF65-F5344CB8AC3E}">
        <p14:creationId xmlns:p14="http://schemas.microsoft.com/office/powerpoint/2010/main" val="3439859940"/>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2" r:id="rId4"/>
    <p:sldLayoutId id="2147483661" r:id="rId5"/>
    <p:sldLayoutId id="2147483662" r:id="rId6"/>
    <p:sldLayoutId id="2147483654" r:id="rId7"/>
    <p:sldLayoutId id="2147483655" r:id="rId8"/>
    <p:sldLayoutId id="2147483657" r:id="rId9"/>
    <p:sldLayoutId id="2147483660" r:id="rId10"/>
    <p:sldLayoutId id="2147483659" r:id="rId11"/>
    <p:sldLayoutId id="2147483663" r:id="rId12"/>
    <p:sldLayoutId id="2147483664" r:id="rId13"/>
  </p:sldLayoutIdLst>
  <p:hf sldNum="0" hdr="0" ftr="0"/>
  <p:txStyles>
    <p:titleStyle>
      <a:lvl1pPr algn="l" defTabSz="914400" rtl="0" eaLnBrk="1" latinLnBrk="0" hangingPunct="1">
        <a:lnSpc>
          <a:spcPct val="90000"/>
        </a:lnSpc>
        <a:spcBef>
          <a:spcPct val="0"/>
        </a:spcBef>
        <a:buNone/>
        <a:defRPr sz="4400" b="1" kern="1200">
          <a:solidFill>
            <a:schemeClr val="tx2"/>
          </a:solidFill>
          <a:latin typeface="Roboto" panose="02000000000000000000" pitchFamily="2" charset="0"/>
          <a:ea typeface="Roboto" panose="02000000000000000000" pitchFamily="2" charset="0"/>
          <a:cs typeface="Roboto" panose="02000000000000000000" pitchFamily="2"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kern="1200">
          <a:solidFill>
            <a:srgbClr val="080808"/>
          </a:solidFill>
          <a:latin typeface="+mn-lt"/>
          <a:ea typeface="+mn-ea"/>
          <a:cs typeface="+mn-cs"/>
        </a:defRPr>
      </a:lvl1pPr>
      <a:lvl2pPr marL="265113" indent="-265113"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rgbClr val="080808"/>
          </a:solidFill>
          <a:latin typeface="+mn-lt"/>
          <a:ea typeface="+mn-ea"/>
          <a:cs typeface="+mn-cs"/>
        </a:defRPr>
      </a:lvl2pPr>
      <a:lvl3pPr marL="550863" indent="-28575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rgbClr val="080808"/>
          </a:solidFill>
          <a:latin typeface="+mn-lt"/>
          <a:ea typeface="+mn-ea"/>
          <a:cs typeface="+mn-cs"/>
        </a:defRPr>
      </a:lvl3pPr>
      <a:lvl4pPr marL="0" indent="0" algn="l" defTabSz="914400" rtl="0" eaLnBrk="1" latinLnBrk="0" hangingPunct="1">
        <a:lnSpc>
          <a:spcPct val="100000"/>
        </a:lnSpc>
        <a:spcBef>
          <a:spcPts val="500"/>
        </a:spcBef>
        <a:buFontTx/>
        <a:buNone/>
        <a:defRPr sz="1800" b="1" kern="1200">
          <a:solidFill>
            <a:schemeClr val="accent2"/>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18" Type="http://schemas.openxmlformats.org/officeDocument/2006/relationships/image" Target="../media/image24.sv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22.svg"/><Relationship Id="rId20" Type="http://schemas.openxmlformats.org/officeDocument/2006/relationships/image" Target="../media/image26.svg"/><Relationship Id="rId1" Type="http://schemas.openxmlformats.org/officeDocument/2006/relationships/slideLayout" Target="../slideLayouts/slideLayout3.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19" Type="http://schemas.openxmlformats.org/officeDocument/2006/relationships/image" Target="../media/image25.pn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 Id="rId22" Type="http://schemas.openxmlformats.org/officeDocument/2006/relationships/image" Target="../media/image28.sv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hyperlink" Target="http://www.geschilleninstantiepensioenfondsen.nl/" TargetMode="Externa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Layout" Target="../diagrams/layout1.xml"/><Relationship Id="rId7" Type="http://schemas.openxmlformats.org/officeDocument/2006/relationships/image" Target="../media/image32.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18" Type="http://schemas.openxmlformats.org/officeDocument/2006/relationships/image" Target="../media/image25.png"/><Relationship Id="rId3" Type="http://schemas.openxmlformats.org/officeDocument/2006/relationships/image" Target="../media/image10.svg"/><Relationship Id="rId21" Type="http://schemas.openxmlformats.org/officeDocument/2006/relationships/image" Target="../media/image28.sv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24.svg"/><Relationship Id="rId2" Type="http://schemas.openxmlformats.org/officeDocument/2006/relationships/image" Target="../media/image9.png"/><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26.sv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0E3EEFC4-1FD2-45A8-A0DD-442A8F2310C8}"/>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7816" b="7816"/>
          <a:stretch>
            <a:fillRect/>
          </a:stretch>
        </p:blipFill>
        <p:spPr/>
      </p:pic>
      <p:sp>
        <p:nvSpPr>
          <p:cNvPr id="3" name="Tijdelijke aanduiding voor tekst 2">
            <a:extLst>
              <a:ext uri="{FF2B5EF4-FFF2-40B4-BE49-F238E27FC236}">
                <a16:creationId xmlns:a16="http://schemas.microsoft.com/office/drawing/2014/main" id="{38754591-DF0B-91D4-79FD-BB5C50CB14EA}"/>
              </a:ext>
            </a:extLst>
          </p:cNvPr>
          <p:cNvSpPr>
            <a:spLocks noGrp="1"/>
          </p:cNvSpPr>
          <p:nvPr>
            <p:ph type="body" sz="quarter" idx="15"/>
          </p:nvPr>
        </p:nvSpPr>
        <p:spPr>
          <a:xfrm flipH="1">
            <a:off x="-4" y="3486257"/>
            <a:ext cx="8723379" cy="2743627"/>
          </a:xfrm>
        </p:spPr>
        <p:txBody>
          <a:bodyPr>
            <a:noAutofit/>
          </a:bodyPr>
          <a:lstStyle/>
          <a:p>
            <a:r>
              <a:rPr lang="nl-NL" sz="2400" dirty="0">
                <a:latin typeface="Arial" panose="020B0604020202020204" pitchFamily="34" charset="0"/>
                <a:ea typeface="Roboto"/>
                <a:cs typeface="Arial" panose="020B0604020202020204" pitchFamily="34" charset="0"/>
              </a:rPr>
              <a:t>Taken en bevoegdheden Ombudsman Pensioenen </a:t>
            </a:r>
          </a:p>
        </p:txBody>
      </p:sp>
      <p:sp>
        <p:nvSpPr>
          <p:cNvPr id="4" name="Ondertitel 3">
            <a:extLst>
              <a:ext uri="{FF2B5EF4-FFF2-40B4-BE49-F238E27FC236}">
                <a16:creationId xmlns:a16="http://schemas.microsoft.com/office/drawing/2014/main" id="{2EE68230-2660-E3A4-CC7C-1623300947BE}"/>
              </a:ext>
            </a:extLst>
          </p:cNvPr>
          <p:cNvSpPr>
            <a:spLocks noGrp="1"/>
          </p:cNvSpPr>
          <p:nvPr>
            <p:ph type="subTitle" idx="1"/>
          </p:nvPr>
        </p:nvSpPr>
        <p:spPr>
          <a:xfrm>
            <a:off x="502110" y="5215582"/>
            <a:ext cx="4245786" cy="302534"/>
          </a:xfrm>
        </p:spPr>
        <p:txBody>
          <a:bodyPr>
            <a:noAutofit/>
          </a:bodyPr>
          <a:lstStyle/>
          <a:p>
            <a:r>
              <a:rPr lang="nl-NL" sz="1400" b="1" i="1" dirty="0">
                <a:latin typeface="Arial" panose="020B0604020202020204" pitchFamily="34" charset="0"/>
                <a:cs typeface="Arial" panose="020B0604020202020204" pitchFamily="34" charset="0"/>
              </a:rPr>
              <a:t>ALV BBP </a:t>
            </a:r>
          </a:p>
          <a:p>
            <a:r>
              <a:rPr lang="nl-NL" sz="1400" b="1" i="1" dirty="0">
                <a:latin typeface="Arial" panose="020B0604020202020204" pitchFamily="34" charset="0"/>
                <a:cs typeface="Arial" panose="020B0604020202020204" pitchFamily="34" charset="0"/>
              </a:rPr>
              <a:t>16 april 2024</a:t>
            </a:r>
          </a:p>
        </p:txBody>
      </p:sp>
      <p:sp>
        <p:nvSpPr>
          <p:cNvPr id="5" name="Tijdelijke aanduiding voor tekst 4">
            <a:extLst>
              <a:ext uri="{FF2B5EF4-FFF2-40B4-BE49-F238E27FC236}">
                <a16:creationId xmlns:a16="http://schemas.microsoft.com/office/drawing/2014/main" id="{83499A8B-9E28-3D04-978D-A035404F1F12}"/>
              </a:ext>
            </a:extLst>
          </p:cNvPr>
          <p:cNvSpPr>
            <a:spLocks noGrp="1"/>
          </p:cNvSpPr>
          <p:nvPr>
            <p:ph type="body" sz="quarter" idx="11"/>
          </p:nvPr>
        </p:nvSpPr>
        <p:spPr>
          <a:xfrm>
            <a:off x="502110" y="4634818"/>
            <a:ext cx="7020943" cy="424732"/>
          </a:xfrm>
        </p:spPr>
        <p:txBody>
          <a:bodyPr>
            <a:noAutofit/>
          </a:bodyPr>
          <a:lstStyle/>
          <a:p>
            <a:r>
              <a:rPr lang="nl-NL" dirty="0">
                <a:latin typeface="Arial" panose="020B0604020202020204" pitchFamily="34" charset="0"/>
                <a:cs typeface="Arial" panose="020B0604020202020204" pitchFamily="34" charset="0"/>
              </a:rPr>
              <a:t>Jeroen Steenvoorden</a:t>
            </a:r>
            <a:br>
              <a:rPr lang="nl-NL" dirty="0"/>
            </a:br>
            <a:endParaRPr lang="nl-NL" dirty="0"/>
          </a:p>
        </p:txBody>
      </p:sp>
      <p:pic>
        <p:nvPicPr>
          <p:cNvPr id="9" name="Graphic 8">
            <a:extLst>
              <a:ext uri="{FF2B5EF4-FFF2-40B4-BE49-F238E27FC236}">
                <a16:creationId xmlns:a16="http://schemas.microsoft.com/office/drawing/2014/main" id="{F9863F82-4F01-910D-EE9E-1E5E92DF62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96524" y="5271943"/>
            <a:ext cx="1464486" cy="1186234"/>
          </a:xfrm>
          <a:prstGeom prst="rect">
            <a:avLst/>
          </a:prstGeom>
        </p:spPr>
      </p:pic>
    </p:spTree>
    <p:extLst>
      <p:ext uri="{BB962C8B-B14F-4D97-AF65-F5344CB8AC3E}">
        <p14:creationId xmlns:p14="http://schemas.microsoft.com/office/powerpoint/2010/main" val="2655811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84B9BEF3-5BFB-1B63-E77E-692D5A3E54D5}"/>
              </a:ext>
            </a:extLst>
          </p:cNvPr>
          <p:cNvGrpSpPr/>
          <p:nvPr/>
        </p:nvGrpSpPr>
        <p:grpSpPr>
          <a:xfrm>
            <a:off x="558105" y="2468760"/>
            <a:ext cx="7324725" cy="3563740"/>
            <a:chOff x="2560696" y="1148150"/>
            <a:chExt cx="2494516" cy="2532108"/>
          </a:xfrm>
        </p:grpSpPr>
        <p:sp>
          <p:nvSpPr>
            <p:cNvPr id="8" name="Rechthoek 7">
              <a:extLst>
                <a:ext uri="{FF2B5EF4-FFF2-40B4-BE49-F238E27FC236}">
                  <a16:creationId xmlns:a16="http://schemas.microsoft.com/office/drawing/2014/main" id="{192218F1-C350-66E4-C9A0-6EEDA99BC505}"/>
                </a:ext>
              </a:extLst>
            </p:cNvPr>
            <p:cNvSpPr/>
            <p:nvPr/>
          </p:nvSpPr>
          <p:spPr>
            <a:xfrm>
              <a:off x="2560696" y="1148150"/>
              <a:ext cx="2494516" cy="2113588"/>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nl-NL"/>
            </a:p>
          </p:txBody>
        </p:sp>
        <p:sp>
          <p:nvSpPr>
            <p:cNvPr id="10" name="Vrije vorm: vorm 9">
              <a:extLst>
                <a:ext uri="{FF2B5EF4-FFF2-40B4-BE49-F238E27FC236}">
                  <a16:creationId xmlns:a16="http://schemas.microsoft.com/office/drawing/2014/main" id="{E5CC97FC-8A5E-6CE9-47F6-D74D8B47A352}"/>
                </a:ext>
              </a:extLst>
            </p:cNvPr>
            <p:cNvSpPr/>
            <p:nvPr/>
          </p:nvSpPr>
          <p:spPr>
            <a:xfrm>
              <a:off x="2560696" y="3316307"/>
              <a:ext cx="2494516" cy="363951"/>
            </a:xfrm>
            <a:custGeom>
              <a:avLst/>
              <a:gdLst>
                <a:gd name="connsiteX0" fmla="*/ 0 w 2494516"/>
                <a:gd name="connsiteY0" fmla="*/ 0 h 363951"/>
                <a:gd name="connsiteX1" fmla="*/ 2494516 w 2494516"/>
                <a:gd name="connsiteY1" fmla="*/ 0 h 363951"/>
                <a:gd name="connsiteX2" fmla="*/ 2494516 w 2494516"/>
                <a:gd name="connsiteY2" fmla="*/ 363951 h 363951"/>
                <a:gd name="connsiteX3" fmla="*/ 0 w 2494516"/>
                <a:gd name="connsiteY3" fmla="*/ 363951 h 363951"/>
                <a:gd name="connsiteX4" fmla="*/ 0 w 2494516"/>
                <a:gd name="connsiteY4" fmla="*/ 0 h 363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4516" h="363951">
                  <a:moveTo>
                    <a:pt x="0" y="0"/>
                  </a:moveTo>
                  <a:lnTo>
                    <a:pt x="2494516" y="0"/>
                  </a:lnTo>
                  <a:lnTo>
                    <a:pt x="2494516" y="363951"/>
                  </a:lnTo>
                  <a:lnTo>
                    <a:pt x="0" y="36395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endParaRPr lang="nl-NL" sz="1700" kern="1200" dirty="0"/>
            </a:p>
          </p:txBody>
        </p:sp>
      </p:grpSp>
      <p:pic>
        <p:nvPicPr>
          <p:cNvPr id="5" name="Tijdelijke aanduiding voor inhoud 4">
            <a:extLst>
              <a:ext uri="{FF2B5EF4-FFF2-40B4-BE49-F238E27FC236}">
                <a16:creationId xmlns:a16="http://schemas.microsoft.com/office/drawing/2014/main" id="{3059D12F-55B1-A57D-173D-B0B254B2C3F5}"/>
              </a:ext>
            </a:extLst>
          </p:cNvPr>
          <p:cNvPicPr>
            <a:picLocks noGrp="1" noChangeAspect="1"/>
          </p:cNvPicPr>
          <p:nvPr>
            <p:ph idx="1"/>
          </p:nvPr>
        </p:nvPicPr>
        <p:blipFill>
          <a:blip r:embed="rId3"/>
          <a:stretch>
            <a:fillRect/>
          </a:stretch>
        </p:blipFill>
        <p:spPr>
          <a:xfrm>
            <a:off x="558105" y="2468760"/>
            <a:ext cx="7324725" cy="2974706"/>
          </a:xfrm>
          <a:prstGeom prst="rect">
            <a:avLst/>
          </a:prstGeom>
        </p:spPr>
      </p:pic>
      <p:sp>
        <p:nvSpPr>
          <p:cNvPr id="3" name="Tijdelijke aanduiding voor afbeelding 2">
            <a:extLst>
              <a:ext uri="{FF2B5EF4-FFF2-40B4-BE49-F238E27FC236}">
                <a16:creationId xmlns:a16="http://schemas.microsoft.com/office/drawing/2014/main" id="{A9FA9292-476E-7987-82E0-625DE96A7D48}"/>
              </a:ext>
            </a:extLst>
          </p:cNvPr>
          <p:cNvSpPr>
            <a:spLocks noGrp="1"/>
          </p:cNvSpPr>
          <p:nvPr>
            <p:ph type="pic" sz="quarter" idx="10"/>
          </p:nvPr>
        </p:nvSpPr>
        <p:spPr>
          <a:xfrm>
            <a:off x="8261351" y="2569634"/>
            <a:ext cx="3552824" cy="3282950"/>
          </a:xfrm>
        </p:spPr>
        <p:txBody>
          <a:bodyPr/>
          <a:lstStyle/>
          <a:p>
            <a:pPr marL="342900" indent="-342900">
              <a:buFont typeface="Arial" panose="020B0604020202020204" pitchFamily="34" charset="0"/>
              <a:buChar char="•"/>
            </a:pPr>
            <a:r>
              <a:rPr lang="nl-NL" dirty="0">
                <a:latin typeface="Arial" panose="020B0604020202020204" pitchFamily="34" charset="0"/>
                <a:cs typeface="Arial" panose="020B0604020202020204" pitchFamily="34" charset="0"/>
              </a:rPr>
              <a:t>IJsberg B is logisch bij klachten</a:t>
            </a:r>
          </a:p>
          <a:p>
            <a:pPr marL="342900" indent="-342900">
              <a:buFont typeface="Arial" panose="020B0604020202020204" pitchFamily="34" charset="0"/>
              <a:buChar char="•"/>
            </a:pPr>
            <a:r>
              <a:rPr lang="nl-NL" dirty="0">
                <a:latin typeface="Arial" panose="020B0604020202020204" pitchFamily="34" charset="0"/>
                <a:cs typeface="Arial" panose="020B0604020202020204" pitchFamily="34" charset="0"/>
              </a:rPr>
              <a:t>Minder klachten</a:t>
            </a:r>
          </a:p>
          <a:p>
            <a:pPr marL="608013" lvl="1" indent="-342900"/>
            <a:r>
              <a:rPr lang="nl-NL" dirty="0">
                <a:latin typeface="Arial" panose="020B0604020202020204" pitchFamily="34" charset="0"/>
                <a:cs typeface="Arial" panose="020B0604020202020204" pitchFamily="34" charset="0"/>
              </a:rPr>
              <a:t>Complexe materie</a:t>
            </a:r>
          </a:p>
          <a:p>
            <a:pPr marL="608013" lvl="1" indent="-342900"/>
            <a:r>
              <a:rPr lang="nl-NL" dirty="0">
                <a:latin typeface="Arial" panose="020B0604020202020204" pitchFamily="34" charset="0"/>
                <a:cs typeface="Arial" panose="020B0604020202020204" pitchFamily="34" charset="0"/>
              </a:rPr>
              <a:t>Klagen vraagt inspanning</a:t>
            </a:r>
            <a:br>
              <a:rPr lang="nl-NL" dirty="0">
                <a:latin typeface="Arial" panose="020B0604020202020204" pitchFamily="34" charset="0"/>
                <a:cs typeface="Arial" panose="020B0604020202020204" pitchFamily="34" charset="0"/>
              </a:rPr>
            </a:br>
            <a:endParaRPr lang="nl-NL"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NL" dirty="0">
                <a:latin typeface="Arial" panose="020B0604020202020204" pitchFamily="34" charset="0"/>
                <a:cs typeface="Arial" panose="020B0604020202020204" pitchFamily="34" charset="0"/>
              </a:rPr>
              <a:t>Data kwaliteit?</a:t>
            </a:r>
            <a:br>
              <a:rPr lang="nl-NL" dirty="0">
                <a:latin typeface="Arial" panose="020B0604020202020204" pitchFamily="34" charset="0"/>
                <a:cs typeface="Arial" panose="020B0604020202020204" pitchFamily="34" charset="0"/>
              </a:rPr>
            </a:br>
            <a:endParaRPr lang="nl-NL"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NL" dirty="0">
                <a:latin typeface="Arial" panose="020B0604020202020204" pitchFamily="34" charset="0"/>
                <a:cs typeface="Arial" panose="020B0604020202020204" pitchFamily="34" charset="0"/>
              </a:rPr>
              <a:t>Gedrag/cultuur?</a:t>
            </a:r>
          </a:p>
        </p:txBody>
      </p:sp>
      <p:sp>
        <p:nvSpPr>
          <p:cNvPr id="4" name="Tijdelijke aanduiding voor tekst 3">
            <a:extLst>
              <a:ext uri="{FF2B5EF4-FFF2-40B4-BE49-F238E27FC236}">
                <a16:creationId xmlns:a16="http://schemas.microsoft.com/office/drawing/2014/main" id="{D5C83CA7-E98A-9803-D757-915B02F77D8D}"/>
              </a:ext>
            </a:extLst>
          </p:cNvPr>
          <p:cNvSpPr>
            <a:spLocks noGrp="1"/>
          </p:cNvSpPr>
          <p:nvPr>
            <p:ph type="body" sz="quarter" idx="15"/>
          </p:nvPr>
        </p:nvSpPr>
        <p:spPr/>
        <p:txBody>
          <a:bodyPr/>
          <a:lstStyle/>
          <a:p>
            <a:r>
              <a:rPr lang="nl-NL" sz="4000" dirty="0">
                <a:latin typeface="Arial" panose="020B0604020202020204" pitchFamily="34" charset="0"/>
                <a:cs typeface="Arial" panose="020B0604020202020204" pitchFamily="34" charset="0"/>
              </a:rPr>
              <a:t>Klachten die niet naar boven komen</a:t>
            </a:r>
          </a:p>
        </p:txBody>
      </p:sp>
      <p:sp>
        <p:nvSpPr>
          <p:cNvPr id="6" name="Tekstvak 5">
            <a:extLst>
              <a:ext uri="{FF2B5EF4-FFF2-40B4-BE49-F238E27FC236}">
                <a16:creationId xmlns:a16="http://schemas.microsoft.com/office/drawing/2014/main" id="{97BA1214-734B-53BF-419F-B4EC27B17FB7}"/>
              </a:ext>
            </a:extLst>
          </p:cNvPr>
          <p:cNvSpPr txBox="1"/>
          <p:nvPr/>
        </p:nvSpPr>
        <p:spPr>
          <a:xfrm>
            <a:off x="812105" y="5613210"/>
            <a:ext cx="3150221" cy="276999"/>
          </a:xfrm>
          <a:prstGeom prst="rect">
            <a:avLst/>
          </a:prstGeom>
          <a:noFill/>
        </p:spPr>
        <p:txBody>
          <a:bodyPr wrap="none" rtlCol="0">
            <a:spAutoFit/>
          </a:bodyPr>
          <a:lstStyle/>
          <a:p>
            <a:r>
              <a:rPr lang="nl-NL" sz="1200" dirty="0">
                <a:solidFill>
                  <a:schemeClr val="bg1"/>
                </a:solidFill>
                <a:latin typeface="Arial" panose="020B0604020202020204" pitchFamily="34" charset="0"/>
                <a:cs typeface="Arial" panose="020B0604020202020204" pitchFamily="34" charset="0"/>
              </a:rPr>
              <a:t>Bron: boek “Volgende keer Beter” pagina 45</a:t>
            </a:r>
          </a:p>
        </p:txBody>
      </p:sp>
    </p:spTree>
    <p:extLst>
      <p:ext uri="{BB962C8B-B14F-4D97-AF65-F5344CB8AC3E}">
        <p14:creationId xmlns:p14="http://schemas.microsoft.com/office/powerpoint/2010/main" val="2260017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D85CC4C3-F251-F9D3-87FE-7229A6B3DF4D}"/>
              </a:ext>
            </a:extLst>
          </p:cNvPr>
          <p:cNvPicPr>
            <a:picLocks noGrp="1" noChangeAspect="1"/>
          </p:cNvPicPr>
          <p:nvPr>
            <p:ph type="pic" sz="quarter" idx="10"/>
          </p:nvPr>
        </p:nvPicPr>
        <p:blipFill>
          <a:blip r:embed="rId3"/>
          <a:srcRect t="502" b="502"/>
          <a:stretch/>
        </p:blipFill>
        <p:spPr>
          <a:xfrm>
            <a:off x="1848583" y="1866628"/>
            <a:ext cx="4085945" cy="3970925"/>
          </a:xfrm>
        </p:spPr>
      </p:pic>
      <p:sp>
        <p:nvSpPr>
          <p:cNvPr id="4" name="Tijdelijke aanduiding voor tekst 3">
            <a:extLst>
              <a:ext uri="{FF2B5EF4-FFF2-40B4-BE49-F238E27FC236}">
                <a16:creationId xmlns:a16="http://schemas.microsoft.com/office/drawing/2014/main" id="{A0971D5B-B348-501D-85A6-0464E690A5FF}"/>
              </a:ext>
            </a:extLst>
          </p:cNvPr>
          <p:cNvSpPr>
            <a:spLocks noGrp="1"/>
          </p:cNvSpPr>
          <p:nvPr>
            <p:ph type="body" sz="quarter" idx="15"/>
          </p:nvPr>
        </p:nvSpPr>
        <p:spPr/>
        <p:txBody>
          <a:bodyPr/>
          <a:lstStyle/>
          <a:p>
            <a:r>
              <a:rPr lang="nl-NL" dirty="0"/>
              <a:t>Resultaten bemiddelingen</a:t>
            </a:r>
          </a:p>
        </p:txBody>
      </p:sp>
      <p:pic>
        <p:nvPicPr>
          <p:cNvPr id="6" name="Afbeelding 5">
            <a:extLst>
              <a:ext uri="{FF2B5EF4-FFF2-40B4-BE49-F238E27FC236}">
                <a16:creationId xmlns:a16="http://schemas.microsoft.com/office/drawing/2014/main" id="{7710BB38-34BB-72E2-F19E-2FBA4611D04E}"/>
              </a:ext>
            </a:extLst>
          </p:cNvPr>
          <p:cNvPicPr>
            <a:picLocks noChangeAspect="1"/>
          </p:cNvPicPr>
          <p:nvPr/>
        </p:nvPicPr>
        <p:blipFill>
          <a:blip r:embed="rId4"/>
          <a:stretch>
            <a:fillRect/>
          </a:stretch>
        </p:blipFill>
        <p:spPr>
          <a:xfrm>
            <a:off x="6694157" y="2199272"/>
            <a:ext cx="3982006" cy="3305636"/>
          </a:xfrm>
          <a:prstGeom prst="rect">
            <a:avLst/>
          </a:prstGeom>
        </p:spPr>
      </p:pic>
    </p:spTree>
    <p:extLst>
      <p:ext uri="{BB962C8B-B14F-4D97-AF65-F5344CB8AC3E}">
        <p14:creationId xmlns:p14="http://schemas.microsoft.com/office/powerpoint/2010/main" val="3063625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0E1433C8-DD60-39A5-2EF6-BF8429E608A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813" b="7813"/>
          <a:stretch>
            <a:fillRect/>
          </a:stretch>
        </p:blipFill>
        <p:spPr/>
      </p:pic>
      <p:sp>
        <p:nvSpPr>
          <p:cNvPr id="3" name="Tijdelijke aanduiding voor tekst 2">
            <a:extLst>
              <a:ext uri="{FF2B5EF4-FFF2-40B4-BE49-F238E27FC236}">
                <a16:creationId xmlns:a16="http://schemas.microsoft.com/office/drawing/2014/main" id="{B6FBD57F-81F4-09B7-1577-E0D40E9F2583}"/>
              </a:ext>
            </a:extLst>
          </p:cNvPr>
          <p:cNvSpPr>
            <a:spLocks noGrp="1"/>
          </p:cNvSpPr>
          <p:nvPr>
            <p:ph type="body" sz="quarter" idx="15"/>
          </p:nvPr>
        </p:nvSpPr>
        <p:spPr/>
        <p:txBody>
          <a:bodyPr>
            <a:noAutofit/>
          </a:bodyPr>
          <a:lstStyle/>
          <a:p>
            <a:r>
              <a:rPr lang="nl-NL"/>
              <a:t>Tussenscherm titel</a:t>
            </a:r>
          </a:p>
        </p:txBody>
      </p:sp>
      <p:sp>
        <p:nvSpPr>
          <p:cNvPr id="8" name="Tijdelijke aanduiding voor tekst 2">
            <a:extLst>
              <a:ext uri="{FF2B5EF4-FFF2-40B4-BE49-F238E27FC236}">
                <a16:creationId xmlns:a16="http://schemas.microsoft.com/office/drawing/2014/main" id="{8F6BBB8F-3B8C-B740-1DA6-E3774DDD6D29}"/>
              </a:ext>
            </a:extLst>
          </p:cNvPr>
          <p:cNvSpPr txBox="1">
            <a:spLocks/>
          </p:cNvSpPr>
          <p:nvPr/>
        </p:nvSpPr>
        <p:spPr>
          <a:xfrm>
            <a:off x="5381624" y="4335205"/>
            <a:ext cx="6810375" cy="1455996"/>
          </a:xfrm>
          <a:custGeom>
            <a:avLst/>
            <a:gdLst>
              <a:gd name="connsiteX0" fmla="*/ 274378 w 6391275"/>
              <a:gd name="connsiteY0" fmla="*/ 0 h 1646238"/>
              <a:gd name="connsiteX1" fmla="*/ 6116897 w 6391275"/>
              <a:gd name="connsiteY1" fmla="*/ 0 h 1646238"/>
              <a:gd name="connsiteX2" fmla="*/ 6391275 w 6391275"/>
              <a:gd name="connsiteY2" fmla="*/ 274378 h 1646238"/>
              <a:gd name="connsiteX3" fmla="*/ 6391275 w 6391275"/>
              <a:gd name="connsiteY3" fmla="*/ 1646238 h 1646238"/>
              <a:gd name="connsiteX4" fmla="*/ 6391275 w 6391275"/>
              <a:gd name="connsiteY4" fmla="*/ 1646238 h 1646238"/>
              <a:gd name="connsiteX5" fmla="*/ 0 w 6391275"/>
              <a:gd name="connsiteY5" fmla="*/ 1646238 h 1646238"/>
              <a:gd name="connsiteX6" fmla="*/ 0 w 6391275"/>
              <a:gd name="connsiteY6" fmla="*/ 1646238 h 1646238"/>
              <a:gd name="connsiteX7" fmla="*/ 0 w 6391275"/>
              <a:gd name="connsiteY7" fmla="*/ 274378 h 1646238"/>
              <a:gd name="connsiteX8" fmla="*/ 274378 w 6391275"/>
              <a:gd name="connsiteY8" fmla="*/ 0 h 1646238"/>
              <a:gd name="connsiteX0" fmla="*/ 274378 w 6391275"/>
              <a:gd name="connsiteY0" fmla="*/ 0 h 1646238"/>
              <a:gd name="connsiteX1" fmla="*/ 6116897 w 6391275"/>
              <a:gd name="connsiteY1" fmla="*/ 0 h 1646238"/>
              <a:gd name="connsiteX2" fmla="*/ 6391275 w 6391275"/>
              <a:gd name="connsiteY2" fmla="*/ 274378 h 1646238"/>
              <a:gd name="connsiteX3" fmla="*/ 6391275 w 6391275"/>
              <a:gd name="connsiteY3" fmla="*/ 1646238 h 1646238"/>
              <a:gd name="connsiteX4" fmla="*/ 6391275 w 6391275"/>
              <a:gd name="connsiteY4" fmla="*/ 1646238 h 1646238"/>
              <a:gd name="connsiteX5" fmla="*/ 0 w 6391275"/>
              <a:gd name="connsiteY5" fmla="*/ 1646238 h 1646238"/>
              <a:gd name="connsiteX6" fmla="*/ 0 w 6391275"/>
              <a:gd name="connsiteY6" fmla="*/ 1646238 h 1646238"/>
              <a:gd name="connsiteX7" fmla="*/ 0 w 6391275"/>
              <a:gd name="connsiteY7" fmla="*/ 274378 h 1646238"/>
              <a:gd name="connsiteX8" fmla="*/ 274378 w 6391275"/>
              <a:gd name="connsiteY8" fmla="*/ 0 h 1646238"/>
              <a:gd name="connsiteX0" fmla="*/ 274378 w 6391275"/>
              <a:gd name="connsiteY0" fmla="*/ 0 h 1646238"/>
              <a:gd name="connsiteX1" fmla="*/ 6116897 w 6391275"/>
              <a:gd name="connsiteY1" fmla="*/ 0 h 1646238"/>
              <a:gd name="connsiteX2" fmla="*/ 6391275 w 6391275"/>
              <a:gd name="connsiteY2" fmla="*/ 274378 h 1646238"/>
              <a:gd name="connsiteX3" fmla="*/ 6391275 w 6391275"/>
              <a:gd name="connsiteY3" fmla="*/ 1646238 h 1646238"/>
              <a:gd name="connsiteX4" fmla="*/ 6391275 w 6391275"/>
              <a:gd name="connsiteY4" fmla="*/ 1646238 h 1646238"/>
              <a:gd name="connsiteX5" fmla="*/ 0 w 6391275"/>
              <a:gd name="connsiteY5" fmla="*/ 1646238 h 1646238"/>
              <a:gd name="connsiteX6" fmla="*/ 0 w 6391275"/>
              <a:gd name="connsiteY6" fmla="*/ 1646238 h 1646238"/>
              <a:gd name="connsiteX7" fmla="*/ 0 w 6391275"/>
              <a:gd name="connsiteY7" fmla="*/ 274378 h 1646238"/>
              <a:gd name="connsiteX8" fmla="*/ 274378 w 6391275"/>
              <a:gd name="connsiteY8" fmla="*/ 0 h 1646238"/>
              <a:gd name="connsiteX0" fmla="*/ 274378 w 6391275"/>
              <a:gd name="connsiteY0" fmla="*/ 0 h 1646238"/>
              <a:gd name="connsiteX1" fmla="*/ 6116897 w 6391275"/>
              <a:gd name="connsiteY1" fmla="*/ 0 h 1646238"/>
              <a:gd name="connsiteX2" fmla="*/ 6391275 w 6391275"/>
              <a:gd name="connsiteY2" fmla="*/ 274378 h 1646238"/>
              <a:gd name="connsiteX3" fmla="*/ 6391275 w 6391275"/>
              <a:gd name="connsiteY3" fmla="*/ 1646238 h 1646238"/>
              <a:gd name="connsiteX4" fmla="*/ 6391275 w 6391275"/>
              <a:gd name="connsiteY4" fmla="*/ 1646238 h 1646238"/>
              <a:gd name="connsiteX5" fmla="*/ 0 w 6391275"/>
              <a:gd name="connsiteY5" fmla="*/ 1646238 h 1646238"/>
              <a:gd name="connsiteX6" fmla="*/ 0 w 6391275"/>
              <a:gd name="connsiteY6" fmla="*/ 1646238 h 1646238"/>
              <a:gd name="connsiteX7" fmla="*/ 0 w 6391275"/>
              <a:gd name="connsiteY7" fmla="*/ 274378 h 1646238"/>
              <a:gd name="connsiteX8" fmla="*/ 274378 w 6391275"/>
              <a:gd name="connsiteY8" fmla="*/ 0 h 1646238"/>
              <a:gd name="connsiteX0" fmla="*/ 274378 w 6391275"/>
              <a:gd name="connsiteY0" fmla="*/ 68720 h 1714958"/>
              <a:gd name="connsiteX1" fmla="*/ 6116897 w 6391275"/>
              <a:gd name="connsiteY1" fmla="*/ 68720 h 1714958"/>
              <a:gd name="connsiteX2" fmla="*/ 6381750 w 6391275"/>
              <a:gd name="connsiteY2" fmla="*/ 66873 h 1714958"/>
              <a:gd name="connsiteX3" fmla="*/ 6391275 w 6391275"/>
              <a:gd name="connsiteY3" fmla="*/ 1714958 h 1714958"/>
              <a:gd name="connsiteX4" fmla="*/ 6391275 w 6391275"/>
              <a:gd name="connsiteY4" fmla="*/ 1714958 h 1714958"/>
              <a:gd name="connsiteX5" fmla="*/ 0 w 6391275"/>
              <a:gd name="connsiteY5" fmla="*/ 1714958 h 1714958"/>
              <a:gd name="connsiteX6" fmla="*/ 0 w 6391275"/>
              <a:gd name="connsiteY6" fmla="*/ 1714958 h 1714958"/>
              <a:gd name="connsiteX7" fmla="*/ 0 w 6391275"/>
              <a:gd name="connsiteY7" fmla="*/ 343098 h 1714958"/>
              <a:gd name="connsiteX8" fmla="*/ 274378 w 6391275"/>
              <a:gd name="connsiteY8" fmla="*/ 68720 h 1714958"/>
              <a:gd name="connsiteX0" fmla="*/ 274378 w 6391275"/>
              <a:gd name="connsiteY0" fmla="*/ 68720 h 1714958"/>
              <a:gd name="connsiteX1" fmla="*/ 6116897 w 6391275"/>
              <a:gd name="connsiteY1" fmla="*/ 68720 h 1714958"/>
              <a:gd name="connsiteX2" fmla="*/ 6381750 w 6391275"/>
              <a:gd name="connsiteY2" fmla="*/ 66873 h 1714958"/>
              <a:gd name="connsiteX3" fmla="*/ 6391275 w 6391275"/>
              <a:gd name="connsiteY3" fmla="*/ 1714958 h 1714958"/>
              <a:gd name="connsiteX4" fmla="*/ 6391275 w 6391275"/>
              <a:gd name="connsiteY4" fmla="*/ 1714958 h 1714958"/>
              <a:gd name="connsiteX5" fmla="*/ 0 w 6391275"/>
              <a:gd name="connsiteY5" fmla="*/ 1714958 h 1714958"/>
              <a:gd name="connsiteX6" fmla="*/ 0 w 6391275"/>
              <a:gd name="connsiteY6" fmla="*/ 1714958 h 1714958"/>
              <a:gd name="connsiteX7" fmla="*/ 0 w 6391275"/>
              <a:gd name="connsiteY7" fmla="*/ 343098 h 1714958"/>
              <a:gd name="connsiteX8" fmla="*/ 274378 w 6391275"/>
              <a:gd name="connsiteY8" fmla="*/ 68720 h 1714958"/>
              <a:gd name="connsiteX0" fmla="*/ 274378 w 6391275"/>
              <a:gd name="connsiteY0" fmla="*/ 68720 h 1714958"/>
              <a:gd name="connsiteX1" fmla="*/ 6116897 w 6391275"/>
              <a:gd name="connsiteY1" fmla="*/ 68720 h 1714958"/>
              <a:gd name="connsiteX2" fmla="*/ 6381750 w 6391275"/>
              <a:gd name="connsiteY2" fmla="*/ 66873 h 1714958"/>
              <a:gd name="connsiteX3" fmla="*/ 6391275 w 6391275"/>
              <a:gd name="connsiteY3" fmla="*/ 1714958 h 1714958"/>
              <a:gd name="connsiteX4" fmla="*/ 6391275 w 6391275"/>
              <a:gd name="connsiteY4" fmla="*/ 1714958 h 1714958"/>
              <a:gd name="connsiteX5" fmla="*/ 0 w 6391275"/>
              <a:gd name="connsiteY5" fmla="*/ 1714958 h 1714958"/>
              <a:gd name="connsiteX6" fmla="*/ 0 w 6391275"/>
              <a:gd name="connsiteY6" fmla="*/ 1714958 h 1714958"/>
              <a:gd name="connsiteX7" fmla="*/ 0 w 6391275"/>
              <a:gd name="connsiteY7" fmla="*/ 343098 h 1714958"/>
              <a:gd name="connsiteX8" fmla="*/ 274378 w 6391275"/>
              <a:gd name="connsiteY8" fmla="*/ 68720 h 1714958"/>
              <a:gd name="connsiteX0" fmla="*/ 274378 w 6391275"/>
              <a:gd name="connsiteY0" fmla="*/ 1847 h 1648085"/>
              <a:gd name="connsiteX1" fmla="*/ 6381750 w 6391275"/>
              <a:gd name="connsiteY1" fmla="*/ 0 h 1648085"/>
              <a:gd name="connsiteX2" fmla="*/ 6391275 w 6391275"/>
              <a:gd name="connsiteY2" fmla="*/ 1648085 h 1648085"/>
              <a:gd name="connsiteX3" fmla="*/ 6391275 w 6391275"/>
              <a:gd name="connsiteY3" fmla="*/ 1648085 h 1648085"/>
              <a:gd name="connsiteX4" fmla="*/ 0 w 6391275"/>
              <a:gd name="connsiteY4" fmla="*/ 1648085 h 1648085"/>
              <a:gd name="connsiteX5" fmla="*/ 0 w 6391275"/>
              <a:gd name="connsiteY5" fmla="*/ 1648085 h 1648085"/>
              <a:gd name="connsiteX6" fmla="*/ 0 w 6391275"/>
              <a:gd name="connsiteY6" fmla="*/ 276225 h 1648085"/>
              <a:gd name="connsiteX7" fmla="*/ 274378 w 6391275"/>
              <a:gd name="connsiteY7" fmla="*/ 1847 h 164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91275" h="1648085">
                <a:moveTo>
                  <a:pt x="274378" y="1847"/>
                </a:moveTo>
                <a:lnTo>
                  <a:pt x="6381750" y="0"/>
                </a:lnTo>
                <a:lnTo>
                  <a:pt x="6391275" y="1648085"/>
                </a:lnTo>
                <a:lnTo>
                  <a:pt x="6391275" y="1648085"/>
                </a:lnTo>
                <a:lnTo>
                  <a:pt x="0" y="1648085"/>
                </a:lnTo>
                <a:lnTo>
                  <a:pt x="0" y="1648085"/>
                </a:lnTo>
                <a:lnTo>
                  <a:pt x="0" y="276225"/>
                </a:lnTo>
                <a:cubicBezTo>
                  <a:pt x="0" y="124690"/>
                  <a:pt x="122843" y="1847"/>
                  <a:pt x="274378" y="1847"/>
                </a:cubicBezTo>
                <a:close/>
              </a:path>
            </a:pathLst>
          </a:custGeom>
          <a:solidFill>
            <a:schemeClr val="tx2"/>
          </a:solidFill>
        </p:spPr>
        <p:txBody>
          <a:bodyPr vert="horz" lIns="91440" tIns="45720" rIns="91440" bIns="45720" rtlCol="0" anchor="ctr">
            <a:noAutofit/>
          </a:bodyPr>
          <a:lstStyle>
            <a:lvl1pPr marL="447675" indent="0" algn="l" defTabSz="914400" rtl="0" eaLnBrk="1" latinLnBrk="0" hangingPunct="1">
              <a:lnSpc>
                <a:spcPct val="100000"/>
              </a:lnSpc>
              <a:spcBef>
                <a:spcPts val="1000"/>
              </a:spcBef>
              <a:buFont typeface="Arial" panose="020B0604020202020204" pitchFamily="34" charset="0"/>
              <a:buNone/>
              <a:defRPr sz="4400" b="1" kern="12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47675" indent="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rgbClr val="080808"/>
                </a:solidFill>
                <a:latin typeface="+mn-lt"/>
                <a:ea typeface="+mn-ea"/>
                <a:cs typeface="+mn-cs"/>
              </a:defRPr>
            </a:lvl2pPr>
            <a:lvl3pPr marL="447675" indent="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rgbClr val="080808"/>
                </a:solidFill>
                <a:latin typeface="+mn-lt"/>
                <a:ea typeface="+mn-ea"/>
                <a:cs typeface="+mn-cs"/>
              </a:defRPr>
            </a:lvl3pPr>
            <a:lvl4pPr marL="447675" indent="0" algn="l" defTabSz="914400" rtl="0" eaLnBrk="1" latinLnBrk="0" hangingPunct="1">
              <a:lnSpc>
                <a:spcPct val="100000"/>
              </a:lnSpc>
              <a:spcBef>
                <a:spcPts val="500"/>
              </a:spcBef>
              <a:buFontTx/>
              <a:buNone/>
              <a:defRPr sz="1800" b="1" kern="1200">
                <a:solidFill>
                  <a:schemeClr val="accent2"/>
                </a:solidFill>
                <a:latin typeface="+mn-lt"/>
                <a:ea typeface="+mn-ea"/>
                <a:cs typeface="+mn-cs"/>
              </a:defRPr>
            </a:lvl4pPr>
            <a:lvl5pPr marL="447675"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4000" dirty="0">
                <a:latin typeface="Arial" panose="020B0604020202020204" pitchFamily="34" charset="0"/>
                <a:cs typeface="Arial" panose="020B0604020202020204" pitchFamily="34" charset="0"/>
              </a:rPr>
              <a:t>De oprichting van GIP</a:t>
            </a:r>
          </a:p>
        </p:txBody>
      </p:sp>
    </p:spTree>
    <p:extLst>
      <p:ext uri="{BB962C8B-B14F-4D97-AF65-F5344CB8AC3E}">
        <p14:creationId xmlns:p14="http://schemas.microsoft.com/office/powerpoint/2010/main" val="2110231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F95855A8-ED4C-E9BA-50C6-B9D23042FA28}"/>
              </a:ext>
            </a:extLst>
          </p:cNvPr>
          <p:cNvSpPr>
            <a:spLocks noGrp="1"/>
          </p:cNvSpPr>
          <p:nvPr>
            <p:ph type="body" sz="quarter" idx="15"/>
          </p:nvPr>
        </p:nvSpPr>
        <p:spPr>
          <a:xfrm flipH="1">
            <a:off x="558103" y="0"/>
            <a:ext cx="11633896" cy="1515290"/>
          </a:xfrm>
        </p:spPr>
        <p:txBody>
          <a:bodyPr>
            <a:noAutofit/>
          </a:bodyPr>
          <a:lstStyle/>
          <a:p>
            <a:r>
              <a:rPr lang="nl-NL" sz="4000" dirty="0">
                <a:latin typeface="Arial" panose="020B0604020202020204" pitchFamily="34" charset="0"/>
                <a:cs typeface="Arial" panose="020B0604020202020204" pitchFamily="34" charset="0"/>
              </a:rPr>
              <a:t>De oprichting van GIP</a:t>
            </a:r>
          </a:p>
        </p:txBody>
      </p:sp>
      <p:sp>
        <p:nvSpPr>
          <p:cNvPr id="16" name="Tijdelijke aanduiding voor inhoud 2">
            <a:extLst>
              <a:ext uri="{FF2B5EF4-FFF2-40B4-BE49-F238E27FC236}">
                <a16:creationId xmlns:a16="http://schemas.microsoft.com/office/drawing/2014/main" id="{0E3D7C74-861D-BF7B-4BE8-3FBF9CA59FE3}"/>
              </a:ext>
            </a:extLst>
          </p:cNvPr>
          <p:cNvSpPr txBox="1">
            <a:spLocks/>
          </p:cNvSpPr>
          <p:nvPr/>
        </p:nvSpPr>
        <p:spPr>
          <a:xfrm>
            <a:off x="4468105" y="2116683"/>
            <a:ext cx="6598675" cy="414206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rgbClr val="080808"/>
                </a:solidFill>
                <a:latin typeface="+mn-lt"/>
                <a:ea typeface="+mn-ea"/>
                <a:cs typeface="+mn-cs"/>
              </a:defRPr>
            </a:lvl1pPr>
            <a:lvl2pPr marL="265113" indent="-265113"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rgbClr val="080808"/>
                </a:solidFill>
                <a:latin typeface="+mn-lt"/>
                <a:ea typeface="+mn-ea"/>
                <a:cs typeface="+mn-cs"/>
              </a:defRPr>
            </a:lvl2pPr>
            <a:lvl3pPr marL="550863" indent="-28575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rgbClr val="080808"/>
                </a:solidFill>
                <a:latin typeface="+mn-lt"/>
                <a:ea typeface="+mn-ea"/>
                <a:cs typeface="+mn-cs"/>
              </a:defRPr>
            </a:lvl3pPr>
            <a:lvl4pPr marL="0" indent="0" algn="l" defTabSz="914400" rtl="0" eaLnBrk="1" latinLnBrk="0" hangingPunct="1">
              <a:lnSpc>
                <a:spcPct val="100000"/>
              </a:lnSpc>
              <a:spcBef>
                <a:spcPts val="500"/>
              </a:spcBef>
              <a:buFontTx/>
              <a:buNone/>
              <a:defRPr sz="1800" b="1" kern="1200">
                <a:solidFill>
                  <a:schemeClr val="accent2"/>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endParaRPr lang="nl-NL" dirty="0">
              <a:latin typeface="Arial" panose="020B0604020202020204" pitchFamily="34" charset="0"/>
              <a:cs typeface="Arial" panose="020B0604020202020204" pitchFamily="34" charset="0"/>
            </a:endParaRPr>
          </a:p>
          <a:p>
            <a:pPr lvl="3"/>
            <a:r>
              <a:rPr lang="nl-NL" dirty="0">
                <a:latin typeface="Arial" panose="020B0604020202020204" pitchFamily="34" charset="0"/>
                <a:cs typeface="Arial" panose="020B0604020202020204" pitchFamily="34" charset="0"/>
              </a:rPr>
              <a:t>Raad voor de rechtspraak </a:t>
            </a:r>
            <a:r>
              <a:rPr lang="nl-NL" b="0" dirty="0">
                <a:solidFill>
                  <a:schemeClr val="tx1"/>
                </a:solidFill>
                <a:latin typeface="Arial" panose="020B0604020202020204" pitchFamily="34" charset="0"/>
                <a:cs typeface="Arial" panose="020B0604020202020204" pitchFamily="34" charset="0"/>
              </a:rPr>
              <a:t>verwacht groot aantal procedures tijdens </a:t>
            </a:r>
            <a:r>
              <a:rPr lang="nl-NL" b="0" dirty="0" err="1">
                <a:solidFill>
                  <a:schemeClr val="tx1"/>
                </a:solidFill>
                <a:latin typeface="Arial" panose="020B0604020202020204" pitchFamily="34" charset="0"/>
                <a:cs typeface="Arial" panose="020B0604020202020204" pitchFamily="34" charset="0"/>
              </a:rPr>
              <a:t>Wtp</a:t>
            </a:r>
            <a:r>
              <a:rPr lang="nl-NL" b="0" dirty="0">
                <a:solidFill>
                  <a:schemeClr val="tx1"/>
                </a:solidFill>
                <a:latin typeface="Arial" panose="020B0604020202020204" pitchFamily="34" charset="0"/>
                <a:cs typeface="Arial" panose="020B0604020202020204" pitchFamily="34" charset="0"/>
              </a:rPr>
              <a:t> transitie. Vervallen individueel bezwaarrecht​ belangrijke factor.</a:t>
            </a:r>
          </a:p>
          <a:p>
            <a:pPr lvl="3"/>
            <a:endParaRPr lang="nl-NL" b="0" dirty="0">
              <a:solidFill>
                <a:schemeClr val="tx1"/>
              </a:solidFill>
              <a:latin typeface="Arial" panose="020B0604020202020204" pitchFamily="34" charset="0"/>
              <a:cs typeface="Arial" panose="020B0604020202020204" pitchFamily="34" charset="0"/>
            </a:endParaRPr>
          </a:p>
          <a:p>
            <a:pPr lvl="3"/>
            <a:r>
              <a:rPr lang="nl-NL" b="1" dirty="0">
                <a:solidFill>
                  <a:schemeClr val="accent2"/>
                </a:solidFill>
                <a:latin typeface="Arial" panose="020B0604020202020204" pitchFamily="34" charset="0"/>
                <a:cs typeface="Arial" panose="020B0604020202020204" pitchFamily="34" charset="0"/>
              </a:rPr>
              <a:t>Kabinet </a:t>
            </a:r>
            <a:r>
              <a:rPr lang="nl-NL" b="0" i="0" u="none" strike="noStrike" dirty="0">
                <a:solidFill>
                  <a:srgbClr val="000000"/>
                </a:solidFill>
                <a:effectLst/>
                <a:latin typeface="Arial" panose="020B0604020202020204" pitchFamily="34" charset="0"/>
                <a:cs typeface="Arial" panose="020B0604020202020204" pitchFamily="34" charset="0"/>
              </a:rPr>
              <a:t>wil zeeffunctie voor de rechtspraak om vastlopen systeem te voorkomen. GIP moet daarom laagdrempelig toegankelijk zijn.</a:t>
            </a:r>
          </a:p>
          <a:p>
            <a:pPr lvl="3"/>
            <a:endParaRPr lang="nl-NL" b="0" dirty="0">
              <a:solidFill>
                <a:srgbClr val="000000"/>
              </a:solidFill>
              <a:latin typeface="Arial" panose="020B0604020202020204" pitchFamily="34" charset="0"/>
              <a:cs typeface="Arial" panose="020B0604020202020204" pitchFamily="34" charset="0"/>
            </a:endParaRPr>
          </a:p>
          <a:p>
            <a:pPr lvl="3"/>
            <a:r>
              <a:rPr lang="nl-NL" b="1" dirty="0" err="1">
                <a:solidFill>
                  <a:schemeClr val="accent2"/>
                </a:solidFill>
                <a:latin typeface="Arial" panose="020B0604020202020204" pitchFamily="34" charset="0"/>
                <a:cs typeface="Arial" panose="020B0604020202020204" pitchFamily="34" charset="0"/>
              </a:rPr>
              <a:t>Wtp</a:t>
            </a:r>
            <a:r>
              <a:rPr lang="nl-NL" b="1" dirty="0">
                <a:solidFill>
                  <a:schemeClr val="accent2"/>
                </a:solidFill>
                <a:latin typeface="Arial" panose="020B0604020202020204" pitchFamily="34" charset="0"/>
                <a:cs typeface="Arial" panose="020B0604020202020204" pitchFamily="34" charset="0"/>
              </a:rPr>
              <a:t>: </a:t>
            </a:r>
            <a:r>
              <a:rPr lang="nl-NL" b="0" dirty="0">
                <a:solidFill>
                  <a:srgbClr val="000000"/>
                </a:solidFill>
                <a:latin typeface="Arial" panose="020B0604020202020204" pitchFamily="34" charset="0"/>
                <a:cs typeface="Arial" panose="020B0604020202020204" pitchFamily="34" charset="0"/>
              </a:rPr>
              <a:t>v</a:t>
            </a:r>
            <a:r>
              <a:rPr lang="nl-NL" b="0" i="0" u="none" strike="noStrike" dirty="0">
                <a:solidFill>
                  <a:srgbClr val="000000"/>
                </a:solidFill>
                <a:effectLst/>
                <a:latin typeface="Arial" panose="020B0604020202020204" pitchFamily="34" charset="0"/>
                <a:cs typeface="Arial" panose="020B0604020202020204" pitchFamily="34" charset="0"/>
              </a:rPr>
              <a:t>an discussie over individueel bezwaarrecht naar permanente geschilleninstantie</a:t>
            </a:r>
            <a:r>
              <a:rPr lang="en-US" b="0" i="0" dirty="0">
                <a:solidFill>
                  <a:srgbClr val="000000"/>
                </a:solidFill>
                <a:effectLst/>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 </a:t>
            </a:r>
            <a:r>
              <a:rPr lang="nl-NL" b="0" i="0" u="none" strike="noStrike" dirty="0">
                <a:solidFill>
                  <a:srgbClr val="000000"/>
                </a:solidFill>
                <a:effectLst/>
                <a:latin typeface="Arial" panose="020B0604020202020204" pitchFamily="34" charset="0"/>
                <a:cs typeface="Arial" panose="020B0604020202020204" pitchFamily="34" charset="0"/>
              </a:rPr>
              <a:t>Onafhankelijke geschilleninstantie als verplichting opgenomen in besluit.</a:t>
            </a:r>
            <a:endParaRPr lang="nl-NL" b="0" i="0" dirty="0">
              <a:solidFill>
                <a:srgbClr val="000000"/>
              </a:solidFill>
              <a:effectLst/>
              <a:latin typeface="Arial" panose="020B0604020202020204" pitchFamily="34" charset="0"/>
              <a:cs typeface="Arial" panose="020B0604020202020204" pitchFamily="34" charset="0"/>
            </a:endParaRPr>
          </a:p>
          <a:p>
            <a:pPr lvl="3"/>
            <a:endParaRPr lang="nl-NL" sz="1800" b="0" i="0" u="none" strike="noStrike" dirty="0">
              <a:solidFill>
                <a:srgbClr val="000000"/>
              </a:solidFill>
              <a:effectLst/>
              <a:latin typeface="Arial" panose="020B0604020202020204" pitchFamily="34" charset="0"/>
            </a:endParaRPr>
          </a:p>
          <a:p>
            <a:pPr lvl="4"/>
            <a:endParaRPr lang="nl-NL" sz="1800" dirty="0"/>
          </a:p>
          <a:p>
            <a:endParaRPr lang="nl-NL" sz="1800" dirty="0"/>
          </a:p>
          <a:p>
            <a:endParaRPr lang="nl-NL" sz="1800" dirty="0"/>
          </a:p>
        </p:txBody>
      </p:sp>
      <p:pic>
        <p:nvPicPr>
          <p:cNvPr id="7" name="Afbeelding 6">
            <a:extLst>
              <a:ext uri="{FF2B5EF4-FFF2-40B4-BE49-F238E27FC236}">
                <a16:creationId xmlns:a16="http://schemas.microsoft.com/office/drawing/2014/main" id="{67A2B809-5002-01C6-C6DA-8746B2A2B19A}"/>
              </a:ext>
            </a:extLst>
          </p:cNvPr>
          <p:cNvPicPr>
            <a:picLocks noChangeAspect="1"/>
          </p:cNvPicPr>
          <p:nvPr/>
        </p:nvPicPr>
        <p:blipFill rotWithShape="1">
          <a:blip r:embed="rId2">
            <a:extLst>
              <a:ext uri="{28A0092B-C50C-407E-A947-70E740481C1C}">
                <a14:useLocalDpi xmlns:a14="http://schemas.microsoft.com/office/drawing/2010/main" val="0"/>
              </a:ext>
            </a:extLst>
          </a:blip>
          <a:srcRect l="35038" r="3401"/>
          <a:stretch/>
        </p:blipFill>
        <p:spPr>
          <a:xfrm>
            <a:off x="757322" y="2308959"/>
            <a:ext cx="2976478" cy="3757511"/>
          </a:xfrm>
          <a:prstGeom prst="rect">
            <a:avLst/>
          </a:prstGeom>
        </p:spPr>
      </p:pic>
    </p:spTree>
    <p:extLst>
      <p:ext uri="{BB962C8B-B14F-4D97-AF65-F5344CB8AC3E}">
        <p14:creationId xmlns:p14="http://schemas.microsoft.com/office/powerpoint/2010/main" val="132842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3B5CCDCA-DD75-ABD1-18BA-7807E77A7E87}"/>
              </a:ext>
            </a:extLst>
          </p:cNvPr>
          <p:cNvSpPr>
            <a:spLocks noGrp="1"/>
          </p:cNvSpPr>
          <p:nvPr>
            <p:ph type="body" sz="quarter" idx="15"/>
          </p:nvPr>
        </p:nvSpPr>
        <p:spPr/>
        <p:txBody>
          <a:bodyPr/>
          <a:lstStyle/>
          <a:p>
            <a:r>
              <a:rPr lang="nl-NL"/>
              <a:t>Aangewezen als ADR-instantie </a:t>
            </a:r>
          </a:p>
        </p:txBody>
      </p:sp>
      <p:pic>
        <p:nvPicPr>
          <p:cNvPr id="6" name="Afbeelding 5">
            <a:extLst>
              <a:ext uri="{FF2B5EF4-FFF2-40B4-BE49-F238E27FC236}">
                <a16:creationId xmlns:a16="http://schemas.microsoft.com/office/drawing/2014/main" id="{E6A68D0F-65D5-15BD-C2A7-96467AD0221D}"/>
              </a:ext>
            </a:extLst>
          </p:cNvPr>
          <p:cNvPicPr>
            <a:picLocks noChangeAspect="1"/>
          </p:cNvPicPr>
          <p:nvPr/>
        </p:nvPicPr>
        <p:blipFill rotWithShape="1">
          <a:blip r:embed="rId2"/>
          <a:srcRect l="36417" t="24273" r="15084"/>
          <a:stretch/>
        </p:blipFill>
        <p:spPr>
          <a:xfrm>
            <a:off x="3195326" y="1841500"/>
            <a:ext cx="5801348" cy="47554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29346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F95855A8-ED4C-E9BA-50C6-B9D23042FA28}"/>
              </a:ext>
            </a:extLst>
          </p:cNvPr>
          <p:cNvSpPr>
            <a:spLocks noGrp="1"/>
          </p:cNvSpPr>
          <p:nvPr>
            <p:ph type="body" sz="quarter" idx="15"/>
          </p:nvPr>
        </p:nvSpPr>
        <p:spPr/>
        <p:txBody>
          <a:bodyPr>
            <a:noAutofit/>
          </a:bodyPr>
          <a:lstStyle/>
          <a:p>
            <a:r>
              <a:rPr lang="nl-NL"/>
              <a:t>Werken vanuit waarden</a:t>
            </a:r>
          </a:p>
        </p:txBody>
      </p:sp>
      <p:pic>
        <p:nvPicPr>
          <p:cNvPr id="15" name="Tijdelijke aanduiding voor afbeelding 7">
            <a:extLst>
              <a:ext uri="{FF2B5EF4-FFF2-40B4-BE49-F238E27FC236}">
                <a16:creationId xmlns:a16="http://schemas.microsoft.com/office/drawing/2014/main" id="{2115FCD6-3486-1043-EAF6-92622EC5F5B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33" r="1633"/>
          <a:stretch>
            <a:fillRect/>
          </a:stretch>
        </p:blipFill>
        <p:spPr>
          <a:xfrm>
            <a:off x="7833287" y="2005012"/>
            <a:ext cx="4038415" cy="4097277"/>
          </a:xfrm>
        </p:spPr>
      </p:pic>
      <p:sp>
        <p:nvSpPr>
          <p:cNvPr id="16" name="Tijdelijke aanduiding voor inhoud 2">
            <a:extLst>
              <a:ext uri="{FF2B5EF4-FFF2-40B4-BE49-F238E27FC236}">
                <a16:creationId xmlns:a16="http://schemas.microsoft.com/office/drawing/2014/main" id="{0E3D7C74-861D-BF7B-4BE8-3FBF9CA59FE3}"/>
              </a:ext>
            </a:extLst>
          </p:cNvPr>
          <p:cNvSpPr txBox="1">
            <a:spLocks/>
          </p:cNvSpPr>
          <p:nvPr/>
        </p:nvSpPr>
        <p:spPr>
          <a:xfrm>
            <a:off x="939105" y="2431195"/>
            <a:ext cx="6604695" cy="367109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rgbClr val="080808"/>
                </a:solidFill>
                <a:latin typeface="+mn-lt"/>
                <a:ea typeface="+mn-ea"/>
                <a:cs typeface="+mn-cs"/>
              </a:defRPr>
            </a:lvl1pPr>
            <a:lvl2pPr marL="265113" indent="-265113"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rgbClr val="080808"/>
                </a:solidFill>
                <a:latin typeface="+mn-lt"/>
                <a:ea typeface="+mn-ea"/>
                <a:cs typeface="+mn-cs"/>
              </a:defRPr>
            </a:lvl2pPr>
            <a:lvl3pPr marL="550863" indent="-28575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rgbClr val="080808"/>
                </a:solidFill>
                <a:latin typeface="+mn-lt"/>
                <a:ea typeface="+mn-ea"/>
                <a:cs typeface="+mn-cs"/>
              </a:defRPr>
            </a:lvl3pPr>
            <a:lvl4pPr marL="0" indent="0" algn="l" defTabSz="914400" rtl="0" eaLnBrk="1" latinLnBrk="0" hangingPunct="1">
              <a:lnSpc>
                <a:spcPct val="100000"/>
              </a:lnSpc>
              <a:spcBef>
                <a:spcPts val="500"/>
              </a:spcBef>
              <a:buFontTx/>
              <a:buNone/>
              <a:defRPr sz="1800" b="1" kern="1200">
                <a:solidFill>
                  <a:schemeClr val="accent2"/>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nl-NL" dirty="0">
                <a:latin typeface="Arial" panose="020B0604020202020204" pitchFamily="34" charset="0"/>
                <a:cs typeface="Arial" panose="020B0604020202020204" pitchFamily="34" charset="0"/>
              </a:rPr>
              <a:t>Visie: </a:t>
            </a:r>
            <a:r>
              <a:rPr lang="nl-NL" b="0" dirty="0">
                <a:solidFill>
                  <a:schemeClr val="tx1"/>
                </a:solidFill>
                <a:latin typeface="Arial" panose="020B0604020202020204" pitchFamily="34" charset="0"/>
                <a:cs typeface="Arial" panose="020B0604020202020204" pitchFamily="34" charset="0"/>
              </a:rPr>
              <a:t>als je een conflict hebt met je pensioenfonds kan een onafhankelijke geschilleninstantie uitkomst bieden. GIP zet daarbij in op bemiddeling. Lukt bemiddeling niet? Of sta je niet open voor bemiddeling? Dan is beslechting ook mogelijk. </a:t>
            </a:r>
            <a:br>
              <a:rPr lang="nl-NL" dirty="0">
                <a:latin typeface="Arial" panose="020B0604020202020204" pitchFamily="34" charset="0"/>
                <a:cs typeface="Arial" panose="020B0604020202020204" pitchFamily="34" charset="0"/>
              </a:rPr>
            </a:br>
            <a:endParaRPr lang="nl-NL" dirty="0">
              <a:latin typeface="Arial" panose="020B0604020202020204" pitchFamily="34" charset="0"/>
              <a:cs typeface="Arial" panose="020B0604020202020204" pitchFamily="34" charset="0"/>
            </a:endParaRPr>
          </a:p>
          <a:p>
            <a:pPr lvl="3"/>
            <a:r>
              <a:rPr lang="nl-NL" dirty="0">
                <a:latin typeface="Arial" panose="020B0604020202020204" pitchFamily="34" charset="0"/>
                <a:cs typeface="Arial" panose="020B0604020202020204" pitchFamily="34" charset="0"/>
              </a:rPr>
              <a:t>Missie: </a:t>
            </a:r>
            <a:r>
              <a:rPr lang="nl-NL" b="0" dirty="0">
                <a:solidFill>
                  <a:schemeClr val="tx1"/>
                </a:solidFill>
                <a:latin typeface="Arial" panose="020B0604020202020204" pitchFamily="34" charset="0"/>
                <a:cs typeface="Arial" panose="020B0604020202020204" pitchFamily="34" charset="0"/>
              </a:rPr>
              <a:t>GIP is er voor iedereen die een pensioen heeft bij een pensioenfonds en met dit fonds een geschil heeft.</a:t>
            </a:r>
            <a:br>
              <a:rPr lang="nl-NL" dirty="0">
                <a:latin typeface="Arial" panose="020B0604020202020204" pitchFamily="34" charset="0"/>
                <a:cs typeface="Arial" panose="020B0604020202020204" pitchFamily="34" charset="0"/>
              </a:rPr>
            </a:br>
            <a:br>
              <a:rPr lang="nl-NL" dirty="0">
                <a:latin typeface="Arial" panose="020B0604020202020204" pitchFamily="34" charset="0"/>
                <a:cs typeface="Arial" panose="020B0604020202020204" pitchFamily="34" charset="0"/>
              </a:rPr>
            </a:br>
            <a:br>
              <a:rPr lang="nl-NL" b="0" dirty="0">
                <a:solidFill>
                  <a:schemeClr val="tx1"/>
                </a:solidFill>
                <a:latin typeface="Arial" panose="020B0604020202020204" pitchFamily="34" charset="0"/>
                <a:cs typeface="Arial" panose="020B0604020202020204" pitchFamily="34" charset="0"/>
              </a:rPr>
            </a:br>
            <a:r>
              <a:rPr lang="nl-NL" b="1" dirty="0" err="1">
                <a:solidFill>
                  <a:schemeClr val="accent2"/>
                </a:solidFill>
                <a:latin typeface="Arial" panose="020B0604020202020204" pitchFamily="34" charset="0"/>
                <a:cs typeface="Arial" panose="020B0604020202020204" pitchFamily="34" charset="0"/>
              </a:rPr>
              <a:t>Pay</a:t>
            </a:r>
            <a:r>
              <a:rPr lang="nl-NL" b="1" dirty="0">
                <a:solidFill>
                  <a:schemeClr val="accent2"/>
                </a:solidFill>
                <a:latin typeface="Arial" panose="020B0604020202020204" pitchFamily="34" charset="0"/>
                <a:cs typeface="Arial" panose="020B0604020202020204" pitchFamily="34" charset="0"/>
              </a:rPr>
              <a:t>-off: </a:t>
            </a:r>
            <a:r>
              <a:rPr lang="nl-NL" b="0" dirty="0">
                <a:solidFill>
                  <a:schemeClr val="tx1"/>
                </a:solidFill>
                <a:latin typeface="Arial" panose="020B0604020202020204" pitchFamily="34" charset="0"/>
                <a:cs typeface="Arial" panose="020B0604020202020204" pitchFamily="34" charset="0"/>
              </a:rPr>
              <a:t>Samen naar een oplossing.</a:t>
            </a:r>
            <a:endParaRPr lang="nl-NL" sz="2800" b="0" dirty="0">
              <a:solidFill>
                <a:schemeClr val="tx1"/>
              </a:solidFill>
              <a:latin typeface="Arial" panose="020B0604020202020204" pitchFamily="34" charset="0"/>
              <a:cs typeface="Arial" panose="020B0604020202020204" pitchFamily="34" charset="0"/>
            </a:endParaRPr>
          </a:p>
          <a:p>
            <a:pPr lvl="4"/>
            <a:endParaRPr lang="nl-NL" sz="1800" dirty="0"/>
          </a:p>
          <a:p>
            <a:pPr lvl="4"/>
            <a:endParaRPr lang="nl-NL" sz="1800" dirty="0"/>
          </a:p>
          <a:p>
            <a:pPr lvl="4"/>
            <a:endParaRPr lang="nl-NL" sz="1800" dirty="0"/>
          </a:p>
          <a:p>
            <a:endParaRPr lang="nl-NL" sz="1800" dirty="0"/>
          </a:p>
          <a:p>
            <a:endParaRPr lang="nl-NL" sz="1800" dirty="0"/>
          </a:p>
        </p:txBody>
      </p:sp>
    </p:spTree>
    <p:extLst>
      <p:ext uri="{BB962C8B-B14F-4D97-AF65-F5344CB8AC3E}">
        <p14:creationId xmlns:p14="http://schemas.microsoft.com/office/powerpoint/2010/main" val="1130378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751D31DF-75FF-8350-AA9E-61E5310371DD}"/>
              </a:ext>
            </a:extLst>
          </p:cNvPr>
          <p:cNvSpPr>
            <a:spLocks noGrp="1"/>
          </p:cNvSpPr>
          <p:nvPr>
            <p:ph type="body" sz="quarter" idx="15"/>
          </p:nvPr>
        </p:nvSpPr>
        <p:spPr/>
        <p:txBody>
          <a:bodyPr/>
          <a:lstStyle/>
          <a:p>
            <a:r>
              <a:rPr lang="nl-NL" dirty="0"/>
              <a:t>Trechter model</a:t>
            </a:r>
          </a:p>
        </p:txBody>
      </p:sp>
      <p:graphicFrame>
        <p:nvGraphicFramePr>
          <p:cNvPr id="7" name="Tijdelijke aanduiding voor inhoud 6">
            <a:extLst>
              <a:ext uri="{FF2B5EF4-FFF2-40B4-BE49-F238E27FC236}">
                <a16:creationId xmlns:a16="http://schemas.microsoft.com/office/drawing/2014/main" id="{779E91BE-76AE-98C1-D1FE-A1A6CA1E4165}"/>
              </a:ext>
            </a:extLst>
          </p:cNvPr>
          <p:cNvGraphicFramePr>
            <a:graphicFrameLocks noGrp="1"/>
          </p:cNvGraphicFramePr>
          <p:nvPr>
            <p:ph idx="1"/>
            <p:extLst>
              <p:ext uri="{D42A27DB-BD31-4B8C-83A1-F6EECF244321}">
                <p14:modId xmlns:p14="http://schemas.microsoft.com/office/powerpoint/2010/main" val="1329657992"/>
              </p:ext>
            </p:extLst>
          </p:nvPr>
        </p:nvGraphicFramePr>
        <p:xfrm>
          <a:off x="2543175" y="2055813"/>
          <a:ext cx="7324725"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3094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Graphic 1">
            <a:extLst>
              <a:ext uri="{FF2B5EF4-FFF2-40B4-BE49-F238E27FC236}">
                <a16:creationId xmlns:a16="http://schemas.microsoft.com/office/drawing/2014/main" id="{4538B387-BC6E-35BB-102D-D73457ADC07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1356" y="0"/>
            <a:ext cx="12070643" cy="672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0663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A9767B2A-D65E-0D2B-01D0-5B157D5C1781}"/>
              </a:ext>
            </a:extLst>
          </p:cNvPr>
          <p:cNvSpPr>
            <a:spLocks noGrp="1"/>
          </p:cNvSpPr>
          <p:nvPr>
            <p:ph type="body" sz="quarter" idx="15"/>
          </p:nvPr>
        </p:nvSpPr>
        <p:spPr/>
        <p:txBody>
          <a:bodyPr/>
          <a:lstStyle/>
          <a:p>
            <a:r>
              <a:rPr lang="nl-NL" sz="4000" dirty="0">
                <a:latin typeface="Arial" panose="020B0604020202020204" pitchFamily="34" charset="0"/>
                <a:cs typeface="Arial" panose="020B0604020202020204" pitchFamily="34" charset="0"/>
              </a:rPr>
              <a:t>Organigram GIP</a:t>
            </a:r>
          </a:p>
        </p:txBody>
      </p:sp>
      <p:pic>
        <p:nvPicPr>
          <p:cNvPr id="3" name="Afbeelding 2" descr="Afbeelding met tekst, schermopname, diagram, lijn&#10;&#10;Automatisch gegenereerde beschrijving">
            <a:extLst>
              <a:ext uri="{FF2B5EF4-FFF2-40B4-BE49-F238E27FC236}">
                <a16:creationId xmlns:a16="http://schemas.microsoft.com/office/drawing/2014/main" id="{79DA89F8-1FC3-9BC3-9280-A1759D090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775" y="2133600"/>
            <a:ext cx="10904450" cy="4089692"/>
          </a:xfrm>
          <a:prstGeom prst="rect">
            <a:avLst/>
          </a:prstGeom>
        </p:spPr>
      </p:pic>
    </p:spTree>
    <p:extLst>
      <p:ext uri="{BB962C8B-B14F-4D97-AF65-F5344CB8AC3E}">
        <p14:creationId xmlns:p14="http://schemas.microsoft.com/office/powerpoint/2010/main" val="2002664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301CC2FC-3597-CBAF-BC7F-21EABC806429}"/>
              </a:ext>
            </a:extLst>
          </p:cNvPr>
          <p:cNvSpPr>
            <a:spLocks noGrp="1"/>
          </p:cNvSpPr>
          <p:nvPr>
            <p:ph sz="half" idx="1"/>
          </p:nvPr>
        </p:nvSpPr>
        <p:spPr>
          <a:xfrm>
            <a:off x="1035051" y="2320925"/>
            <a:ext cx="5286375" cy="4003675"/>
          </a:xfrm>
        </p:spPr>
        <p:txBody>
          <a:bodyPr>
            <a:normAutofit/>
          </a:bodyPr>
          <a:lstStyle/>
          <a:p>
            <a:pPr marL="342900" indent="-342900">
              <a:buFontTx/>
              <a:buChar char="-"/>
            </a:pPr>
            <a:r>
              <a:rPr lang="nl-NL" dirty="0">
                <a:latin typeface="Arial" panose="020B0604020202020204" pitchFamily="34" charset="0"/>
                <a:cs typeface="Arial" panose="020B0604020202020204" pitchFamily="34" charset="0"/>
              </a:rPr>
              <a:t>Van regeling A naar B</a:t>
            </a:r>
          </a:p>
          <a:p>
            <a:pPr marL="342900" indent="-342900">
              <a:buFontTx/>
              <a:buChar char="-"/>
            </a:pPr>
            <a:r>
              <a:rPr lang="nl-NL" dirty="0">
                <a:latin typeface="Arial" panose="020B0604020202020204" pitchFamily="34" charset="0"/>
                <a:cs typeface="Arial" panose="020B0604020202020204" pitchFamily="34" charset="0"/>
              </a:rPr>
              <a:t>Invaren</a:t>
            </a:r>
          </a:p>
          <a:p>
            <a:pPr marL="342900" indent="-342900">
              <a:buFontTx/>
              <a:buChar char="-"/>
            </a:pPr>
            <a:r>
              <a:rPr lang="nl-NL" dirty="0">
                <a:latin typeface="Arial" panose="020B0604020202020204" pitchFamily="34" charset="0"/>
                <a:cs typeface="Arial" panose="020B0604020202020204" pitchFamily="34" charset="0"/>
              </a:rPr>
              <a:t>Dekkingsgraad bij invaren</a:t>
            </a:r>
          </a:p>
          <a:p>
            <a:pPr marL="342900" indent="-342900">
              <a:buFontTx/>
              <a:buChar char="-"/>
            </a:pPr>
            <a:endParaRPr lang="nl-NL" dirty="0">
              <a:latin typeface="Arial" panose="020B0604020202020204" pitchFamily="34" charset="0"/>
              <a:cs typeface="Arial" panose="020B0604020202020204" pitchFamily="34" charset="0"/>
            </a:endParaRPr>
          </a:p>
          <a:p>
            <a:pPr marL="342900" indent="-342900">
              <a:buFontTx/>
              <a:buChar char="-"/>
            </a:pPr>
            <a:r>
              <a:rPr lang="nl-NL" dirty="0">
                <a:latin typeface="Arial" panose="020B0604020202020204" pitchFamily="34" charset="0"/>
                <a:cs typeface="Arial" panose="020B0604020202020204" pitchFamily="34" charset="0"/>
              </a:rPr>
              <a:t>Groei</a:t>
            </a:r>
          </a:p>
          <a:p>
            <a:pPr marL="342900" indent="-342900">
              <a:buFontTx/>
              <a:buChar char="-"/>
            </a:pPr>
            <a:r>
              <a:rPr lang="nl-NL" dirty="0">
                <a:latin typeface="Arial" panose="020B0604020202020204" pitchFamily="34" charset="0"/>
                <a:cs typeface="Arial" panose="020B0604020202020204" pitchFamily="34" charset="0"/>
              </a:rPr>
              <a:t>500 klachten per jaar </a:t>
            </a:r>
          </a:p>
          <a:p>
            <a:pPr marL="608013" lvl="1" indent="-342900">
              <a:buFontTx/>
              <a:buChar char="-"/>
            </a:pPr>
            <a:r>
              <a:rPr lang="nl-NL" dirty="0">
                <a:latin typeface="Arial" panose="020B0604020202020204" pitchFamily="34" charset="0"/>
                <a:cs typeface="Arial" panose="020B0604020202020204" pitchFamily="34" charset="0"/>
              </a:rPr>
              <a:t>voorlopig aanname</a:t>
            </a:r>
          </a:p>
          <a:p>
            <a:pPr marL="342900" indent="-342900">
              <a:buFontTx/>
              <a:buChar char="-"/>
            </a:pPr>
            <a:endParaRPr lang="nl-NL" dirty="0">
              <a:latin typeface="Arial" panose="020B0604020202020204" pitchFamily="34" charset="0"/>
              <a:cs typeface="Arial" panose="020B0604020202020204" pitchFamily="34" charset="0"/>
            </a:endParaRPr>
          </a:p>
          <a:p>
            <a:pPr marL="342900" indent="-342900">
              <a:buFontTx/>
              <a:buChar char="-"/>
            </a:pPr>
            <a:endParaRPr lang="en-US" dirty="0">
              <a:latin typeface="Arial" panose="020B0604020202020204" pitchFamily="34" charset="0"/>
              <a:cs typeface="Arial" panose="020B0604020202020204" pitchFamily="34" charset="0"/>
            </a:endParaRPr>
          </a:p>
        </p:txBody>
      </p:sp>
      <p:pic>
        <p:nvPicPr>
          <p:cNvPr id="7" name="Tijdelijke aanduiding voor inhoud 6" descr="Afbeelding met tekst, Contant, geld, valuta&#10;&#10;Automatisch gegenereerde beschrijving">
            <a:extLst>
              <a:ext uri="{FF2B5EF4-FFF2-40B4-BE49-F238E27FC236}">
                <a16:creationId xmlns:a16="http://schemas.microsoft.com/office/drawing/2014/main" id="{80EEE604-CE36-2443-9AD9-AAFFC4C95FC3}"/>
              </a:ext>
            </a:extLst>
          </p:cNvPr>
          <p:cNvPicPr>
            <a:picLocks noGrp="1" noChangeAspect="1"/>
          </p:cNvPicPr>
          <p:nvPr>
            <p:ph sz="half" idx="2"/>
          </p:nvPr>
        </p:nvPicPr>
        <p:blipFill>
          <a:blip r:embed="rId3"/>
          <a:stretch>
            <a:fillRect/>
          </a:stretch>
        </p:blipFill>
        <p:spPr>
          <a:xfrm>
            <a:off x="5620302" y="1515290"/>
            <a:ext cx="6013593" cy="177401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4" name="Tijdelijke aanduiding voor tekst 3">
            <a:extLst>
              <a:ext uri="{FF2B5EF4-FFF2-40B4-BE49-F238E27FC236}">
                <a16:creationId xmlns:a16="http://schemas.microsoft.com/office/drawing/2014/main" id="{C76E1004-02EE-8455-F7AE-8B6092855AC4}"/>
              </a:ext>
            </a:extLst>
          </p:cNvPr>
          <p:cNvSpPr>
            <a:spLocks noGrp="1"/>
          </p:cNvSpPr>
          <p:nvPr>
            <p:ph type="body" sz="quarter" idx="15"/>
          </p:nvPr>
        </p:nvSpPr>
        <p:spPr>
          <a:xfrm flipH="1">
            <a:off x="558105" y="-1"/>
            <a:ext cx="11633894" cy="1515291"/>
          </a:xfrm>
        </p:spPr>
        <p:txBody>
          <a:bodyPr anchor="ctr">
            <a:normAutofit/>
          </a:bodyPr>
          <a:lstStyle/>
          <a:p>
            <a:r>
              <a:rPr lang="nl-NL" sz="4000" dirty="0">
                <a:latin typeface="Arial" panose="020B0604020202020204" pitchFamily="34" charset="0"/>
                <a:cs typeface="Arial" panose="020B0604020202020204" pitchFamily="34" charset="0"/>
              </a:rPr>
              <a:t>Hoeveel klachten in de toekomst?</a:t>
            </a:r>
          </a:p>
        </p:txBody>
      </p:sp>
    </p:spTree>
    <p:extLst>
      <p:ext uri="{BB962C8B-B14F-4D97-AF65-F5344CB8AC3E}">
        <p14:creationId xmlns:p14="http://schemas.microsoft.com/office/powerpoint/2010/main" val="3207187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A5604EA0-D90B-C56D-42AF-4E2F46C4449F}"/>
              </a:ext>
            </a:extLst>
          </p:cNvPr>
          <p:cNvSpPr>
            <a:spLocks noGrp="1"/>
          </p:cNvSpPr>
          <p:nvPr>
            <p:ph idx="1"/>
          </p:nvPr>
        </p:nvSpPr>
        <p:spPr>
          <a:xfrm>
            <a:off x="1543625" y="2557042"/>
            <a:ext cx="7324725" cy="836126"/>
          </a:xfrm>
        </p:spPr>
        <p:txBody>
          <a:bodyPr vert="horz" lIns="91440" tIns="45720" rIns="91440" bIns="45720" rtlCol="0" anchor="t">
            <a:spAutoFit/>
          </a:bodyPr>
          <a:lstStyle/>
          <a:p>
            <a:r>
              <a:rPr lang="nl-NL" dirty="0">
                <a:latin typeface="Arial" panose="020B0604020202020204" pitchFamily="34" charset="0"/>
                <a:ea typeface="Roboto"/>
                <a:cs typeface="Arial" panose="020B0604020202020204" pitchFamily="34" charset="0"/>
              </a:rPr>
              <a:t>Voorstellen</a:t>
            </a:r>
            <a:endParaRPr lang="nl-NL"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nl-NL" dirty="0">
              <a:latin typeface="Arial" panose="020B0604020202020204" pitchFamily="34" charset="0"/>
              <a:cs typeface="Arial" panose="020B0604020202020204" pitchFamily="34" charset="0"/>
            </a:endParaRPr>
          </a:p>
        </p:txBody>
      </p:sp>
      <p:sp>
        <p:nvSpPr>
          <p:cNvPr id="4" name="Tijdelijke aanduiding voor tekst 3">
            <a:extLst>
              <a:ext uri="{FF2B5EF4-FFF2-40B4-BE49-F238E27FC236}">
                <a16:creationId xmlns:a16="http://schemas.microsoft.com/office/drawing/2014/main" id="{1BB763F6-C897-4E54-AA57-7850F34ABEE3}"/>
              </a:ext>
            </a:extLst>
          </p:cNvPr>
          <p:cNvSpPr>
            <a:spLocks noGrp="1"/>
          </p:cNvSpPr>
          <p:nvPr>
            <p:ph type="body" sz="quarter" idx="15"/>
          </p:nvPr>
        </p:nvSpPr>
        <p:spPr>
          <a:xfrm flipH="1">
            <a:off x="609599" y="-1"/>
            <a:ext cx="11582399" cy="1504279"/>
          </a:xfrm>
        </p:spPr>
        <p:txBody>
          <a:bodyPr/>
          <a:lstStyle/>
          <a:p>
            <a:r>
              <a:rPr lang="nl-NL" sz="4000" dirty="0">
                <a:latin typeface="Arial" panose="020B0604020202020204" pitchFamily="34" charset="0"/>
                <a:cs typeface="Arial" panose="020B0604020202020204" pitchFamily="34" charset="0"/>
              </a:rPr>
              <a:t>Voor vandaag</a:t>
            </a:r>
          </a:p>
        </p:txBody>
      </p:sp>
      <p:grpSp>
        <p:nvGrpSpPr>
          <p:cNvPr id="3" name="Groep 2">
            <a:extLst>
              <a:ext uri="{FF2B5EF4-FFF2-40B4-BE49-F238E27FC236}">
                <a16:creationId xmlns:a16="http://schemas.microsoft.com/office/drawing/2014/main" id="{B1CB45DD-28DC-C37A-D64A-F7F21B925A3F}"/>
              </a:ext>
            </a:extLst>
          </p:cNvPr>
          <p:cNvGrpSpPr/>
          <p:nvPr/>
        </p:nvGrpSpPr>
        <p:grpSpPr>
          <a:xfrm>
            <a:off x="792628" y="2476538"/>
            <a:ext cx="566058" cy="566058"/>
            <a:chOff x="653142" y="2971800"/>
            <a:chExt cx="566058" cy="566058"/>
          </a:xfrm>
        </p:grpSpPr>
        <p:sp>
          <p:nvSpPr>
            <p:cNvPr id="5" name="Ovaal 4">
              <a:extLst>
                <a:ext uri="{FF2B5EF4-FFF2-40B4-BE49-F238E27FC236}">
                  <a16:creationId xmlns:a16="http://schemas.microsoft.com/office/drawing/2014/main" id="{E6E99493-FF7E-01BE-649C-69737862A270}"/>
                </a:ext>
              </a:extLst>
            </p:cNvPr>
            <p:cNvSpPr/>
            <p:nvPr/>
          </p:nvSpPr>
          <p:spPr>
            <a:xfrm>
              <a:off x="653142" y="2971800"/>
              <a:ext cx="566058" cy="56605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16DC03E6-DE24-18A5-2747-577085E41804}"/>
                </a:ext>
              </a:extLst>
            </p:cNvPr>
            <p:cNvSpPr txBox="1"/>
            <p:nvPr/>
          </p:nvSpPr>
          <p:spPr>
            <a:xfrm>
              <a:off x="744582" y="3071949"/>
              <a:ext cx="383177" cy="365760"/>
            </a:xfrm>
            <a:prstGeom prst="rect">
              <a:avLst/>
            </a:prstGeom>
            <a:noFill/>
          </p:spPr>
          <p:txBody>
            <a:bodyPr wrap="square" rtlCol="0">
              <a:spAutoFit/>
            </a:bodyPr>
            <a:lstStyle/>
            <a:p>
              <a:r>
                <a:rPr lang="nl-NL" b="1">
                  <a:solidFill>
                    <a:schemeClr val="tx2"/>
                  </a:solidFill>
                </a:rPr>
                <a:t>1.</a:t>
              </a:r>
            </a:p>
          </p:txBody>
        </p:sp>
      </p:grpSp>
      <p:grpSp>
        <p:nvGrpSpPr>
          <p:cNvPr id="8" name="Groep 7">
            <a:extLst>
              <a:ext uri="{FF2B5EF4-FFF2-40B4-BE49-F238E27FC236}">
                <a16:creationId xmlns:a16="http://schemas.microsoft.com/office/drawing/2014/main" id="{A513DF9B-FA42-B99D-96D8-4C4A51991B65}"/>
              </a:ext>
            </a:extLst>
          </p:cNvPr>
          <p:cNvGrpSpPr/>
          <p:nvPr/>
        </p:nvGrpSpPr>
        <p:grpSpPr>
          <a:xfrm>
            <a:off x="792628" y="3162529"/>
            <a:ext cx="566058" cy="566058"/>
            <a:chOff x="653142" y="2971800"/>
            <a:chExt cx="566058" cy="566058"/>
          </a:xfrm>
        </p:grpSpPr>
        <p:sp>
          <p:nvSpPr>
            <p:cNvPr id="9" name="Ovaal 8">
              <a:extLst>
                <a:ext uri="{FF2B5EF4-FFF2-40B4-BE49-F238E27FC236}">
                  <a16:creationId xmlns:a16="http://schemas.microsoft.com/office/drawing/2014/main" id="{140AE0DA-BDF6-518B-0E6E-9A00C5A12036}"/>
                </a:ext>
              </a:extLst>
            </p:cNvPr>
            <p:cNvSpPr/>
            <p:nvPr/>
          </p:nvSpPr>
          <p:spPr>
            <a:xfrm>
              <a:off x="653142" y="2971800"/>
              <a:ext cx="566058" cy="56605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4087EACF-792A-4654-5CB9-3266646A179E}"/>
                </a:ext>
              </a:extLst>
            </p:cNvPr>
            <p:cNvSpPr txBox="1"/>
            <p:nvPr/>
          </p:nvSpPr>
          <p:spPr>
            <a:xfrm>
              <a:off x="744582" y="3071949"/>
              <a:ext cx="383177" cy="365760"/>
            </a:xfrm>
            <a:prstGeom prst="rect">
              <a:avLst/>
            </a:prstGeom>
            <a:noFill/>
          </p:spPr>
          <p:txBody>
            <a:bodyPr wrap="square" rtlCol="0">
              <a:spAutoFit/>
            </a:bodyPr>
            <a:lstStyle/>
            <a:p>
              <a:r>
                <a:rPr lang="nl-NL" b="1">
                  <a:solidFill>
                    <a:schemeClr val="tx2"/>
                  </a:solidFill>
                </a:rPr>
                <a:t>2.</a:t>
              </a:r>
            </a:p>
          </p:txBody>
        </p:sp>
      </p:grpSp>
      <p:grpSp>
        <p:nvGrpSpPr>
          <p:cNvPr id="11" name="Groep 10">
            <a:extLst>
              <a:ext uri="{FF2B5EF4-FFF2-40B4-BE49-F238E27FC236}">
                <a16:creationId xmlns:a16="http://schemas.microsoft.com/office/drawing/2014/main" id="{6D8BB7BC-6554-E83B-D6C9-BA7B0F8736CC}"/>
              </a:ext>
            </a:extLst>
          </p:cNvPr>
          <p:cNvGrpSpPr/>
          <p:nvPr/>
        </p:nvGrpSpPr>
        <p:grpSpPr>
          <a:xfrm>
            <a:off x="785219" y="3809949"/>
            <a:ext cx="566058" cy="566058"/>
            <a:chOff x="653142" y="2971800"/>
            <a:chExt cx="566058" cy="566058"/>
          </a:xfrm>
        </p:grpSpPr>
        <p:sp>
          <p:nvSpPr>
            <p:cNvPr id="12" name="Ovaal 11">
              <a:extLst>
                <a:ext uri="{FF2B5EF4-FFF2-40B4-BE49-F238E27FC236}">
                  <a16:creationId xmlns:a16="http://schemas.microsoft.com/office/drawing/2014/main" id="{B7EDF7A3-3CAA-F2E2-99B9-C12B732A3CD4}"/>
                </a:ext>
              </a:extLst>
            </p:cNvPr>
            <p:cNvSpPr/>
            <p:nvPr/>
          </p:nvSpPr>
          <p:spPr>
            <a:xfrm>
              <a:off x="653142" y="2971800"/>
              <a:ext cx="566058" cy="56605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99ABB797-9C30-F94F-2BB6-0962FCA6EE71}"/>
                </a:ext>
              </a:extLst>
            </p:cNvPr>
            <p:cNvSpPr txBox="1"/>
            <p:nvPr/>
          </p:nvSpPr>
          <p:spPr>
            <a:xfrm>
              <a:off x="744582" y="3071949"/>
              <a:ext cx="383177" cy="365760"/>
            </a:xfrm>
            <a:prstGeom prst="rect">
              <a:avLst/>
            </a:prstGeom>
            <a:noFill/>
          </p:spPr>
          <p:txBody>
            <a:bodyPr wrap="square" rtlCol="0">
              <a:spAutoFit/>
            </a:bodyPr>
            <a:lstStyle/>
            <a:p>
              <a:r>
                <a:rPr lang="nl-NL" b="1">
                  <a:solidFill>
                    <a:schemeClr val="tx2"/>
                  </a:solidFill>
                </a:rPr>
                <a:t>3.</a:t>
              </a:r>
            </a:p>
          </p:txBody>
        </p:sp>
      </p:grpSp>
      <p:grpSp>
        <p:nvGrpSpPr>
          <p:cNvPr id="18" name="Groep 17">
            <a:extLst>
              <a:ext uri="{FF2B5EF4-FFF2-40B4-BE49-F238E27FC236}">
                <a16:creationId xmlns:a16="http://schemas.microsoft.com/office/drawing/2014/main" id="{BB72DE0B-8ABA-D73E-B837-17DF8F2F06F9}"/>
              </a:ext>
            </a:extLst>
          </p:cNvPr>
          <p:cNvGrpSpPr/>
          <p:nvPr/>
        </p:nvGrpSpPr>
        <p:grpSpPr>
          <a:xfrm>
            <a:off x="785219" y="4476156"/>
            <a:ext cx="566058" cy="566058"/>
            <a:chOff x="653142" y="2971800"/>
            <a:chExt cx="566058" cy="566058"/>
          </a:xfrm>
        </p:grpSpPr>
        <p:sp>
          <p:nvSpPr>
            <p:cNvPr id="19" name="Ovaal 18">
              <a:extLst>
                <a:ext uri="{FF2B5EF4-FFF2-40B4-BE49-F238E27FC236}">
                  <a16:creationId xmlns:a16="http://schemas.microsoft.com/office/drawing/2014/main" id="{B248630A-CEA2-A471-AB47-4ED1EB174651}"/>
                </a:ext>
              </a:extLst>
            </p:cNvPr>
            <p:cNvSpPr/>
            <p:nvPr/>
          </p:nvSpPr>
          <p:spPr>
            <a:xfrm>
              <a:off x="653142" y="2971800"/>
              <a:ext cx="566058" cy="56605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C9D05333-5462-D556-5A36-FD7D642697E1}"/>
                </a:ext>
              </a:extLst>
            </p:cNvPr>
            <p:cNvSpPr txBox="1"/>
            <p:nvPr/>
          </p:nvSpPr>
          <p:spPr>
            <a:xfrm>
              <a:off x="744582" y="3071949"/>
              <a:ext cx="383177" cy="365760"/>
            </a:xfrm>
            <a:prstGeom prst="rect">
              <a:avLst/>
            </a:prstGeom>
            <a:noFill/>
          </p:spPr>
          <p:txBody>
            <a:bodyPr wrap="square" rtlCol="0">
              <a:spAutoFit/>
            </a:bodyPr>
            <a:lstStyle/>
            <a:p>
              <a:r>
                <a:rPr lang="nl-NL" b="1">
                  <a:solidFill>
                    <a:schemeClr val="tx2"/>
                  </a:solidFill>
                </a:rPr>
                <a:t>4.</a:t>
              </a:r>
            </a:p>
          </p:txBody>
        </p:sp>
      </p:grpSp>
      <p:grpSp>
        <p:nvGrpSpPr>
          <p:cNvPr id="21" name="Groep 20">
            <a:extLst>
              <a:ext uri="{FF2B5EF4-FFF2-40B4-BE49-F238E27FC236}">
                <a16:creationId xmlns:a16="http://schemas.microsoft.com/office/drawing/2014/main" id="{5147FBEC-3BB4-7302-7120-59CD44D50C96}"/>
              </a:ext>
            </a:extLst>
          </p:cNvPr>
          <p:cNvGrpSpPr/>
          <p:nvPr/>
        </p:nvGrpSpPr>
        <p:grpSpPr>
          <a:xfrm>
            <a:off x="792629" y="5148337"/>
            <a:ext cx="566058" cy="566058"/>
            <a:chOff x="653142" y="2971800"/>
            <a:chExt cx="566058" cy="566058"/>
          </a:xfrm>
        </p:grpSpPr>
        <p:sp>
          <p:nvSpPr>
            <p:cNvPr id="22" name="Ovaal 21">
              <a:extLst>
                <a:ext uri="{FF2B5EF4-FFF2-40B4-BE49-F238E27FC236}">
                  <a16:creationId xmlns:a16="http://schemas.microsoft.com/office/drawing/2014/main" id="{AB09BF2F-3A27-8931-9378-C61FB744C0F6}"/>
                </a:ext>
              </a:extLst>
            </p:cNvPr>
            <p:cNvSpPr/>
            <p:nvPr/>
          </p:nvSpPr>
          <p:spPr>
            <a:xfrm>
              <a:off x="653142" y="2971800"/>
              <a:ext cx="566058" cy="56605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kstvak 22">
              <a:extLst>
                <a:ext uri="{FF2B5EF4-FFF2-40B4-BE49-F238E27FC236}">
                  <a16:creationId xmlns:a16="http://schemas.microsoft.com/office/drawing/2014/main" id="{B3CE6A2E-4FAE-05A9-15A5-009A2FE13EF5}"/>
                </a:ext>
              </a:extLst>
            </p:cNvPr>
            <p:cNvSpPr txBox="1"/>
            <p:nvPr/>
          </p:nvSpPr>
          <p:spPr>
            <a:xfrm>
              <a:off x="744581" y="3071581"/>
              <a:ext cx="383177" cy="365760"/>
            </a:xfrm>
            <a:prstGeom prst="rect">
              <a:avLst/>
            </a:prstGeom>
            <a:noFill/>
          </p:spPr>
          <p:txBody>
            <a:bodyPr wrap="square" rtlCol="0">
              <a:spAutoFit/>
            </a:bodyPr>
            <a:lstStyle/>
            <a:p>
              <a:r>
                <a:rPr lang="nl-NL" b="1">
                  <a:solidFill>
                    <a:schemeClr val="tx2"/>
                  </a:solidFill>
                </a:rPr>
                <a:t>5.</a:t>
              </a:r>
            </a:p>
          </p:txBody>
        </p:sp>
      </p:grpSp>
      <p:sp>
        <p:nvSpPr>
          <p:cNvPr id="27" name="Tijdelijke aanduiding voor inhoud 1">
            <a:extLst>
              <a:ext uri="{FF2B5EF4-FFF2-40B4-BE49-F238E27FC236}">
                <a16:creationId xmlns:a16="http://schemas.microsoft.com/office/drawing/2014/main" id="{D078F7A5-542E-7C79-C588-915E174D4B18}"/>
              </a:ext>
            </a:extLst>
          </p:cNvPr>
          <p:cNvSpPr txBox="1">
            <a:spLocks/>
          </p:cNvSpPr>
          <p:nvPr/>
        </p:nvSpPr>
        <p:spPr>
          <a:xfrm>
            <a:off x="1543625" y="3275691"/>
            <a:ext cx="7324725" cy="400110"/>
          </a:xfrm>
          <a:prstGeom prst="rect">
            <a:avLst/>
          </a:prstGeom>
        </p:spPr>
        <p:txBody>
          <a:bodyPr vert="horz"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2000" b="1" kern="1200">
                <a:solidFill>
                  <a:schemeClr val="tx2"/>
                </a:solidFill>
                <a:latin typeface="Roboto" panose="02000000000000000000" pitchFamily="2" charset="0"/>
                <a:ea typeface="Roboto" panose="02000000000000000000" pitchFamily="2" charset="0"/>
                <a:cs typeface="Roboto" panose="02000000000000000000" pitchFamily="2" charset="0"/>
              </a:defRPr>
            </a:lvl1pPr>
            <a:lvl2pPr marL="265113" indent="-265113"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rgbClr val="080808"/>
                </a:solidFill>
                <a:latin typeface="+mn-lt"/>
                <a:ea typeface="+mn-ea"/>
                <a:cs typeface="+mn-cs"/>
              </a:defRPr>
            </a:lvl2pPr>
            <a:lvl3pPr marL="550863" indent="-28575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rgbClr val="080808"/>
                </a:solidFill>
                <a:latin typeface="+mn-lt"/>
                <a:ea typeface="+mn-ea"/>
                <a:cs typeface="+mn-cs"/>
              </a:defRPr>
            </a:lvl3pPr>
            <a:lvl4pPr marL="0" indent="0" algn="l" defTabSz="914400" rtl="0" eaLnBrk="1" latinLnBrk="0" hangingPunct="1">
              <a:lnSpc>
                <a:spcPct val="100000"/>
              </a:lnSpc>
              <a:spcBef>
                <a:spcPts val="500"/>
              </a:spcBef>
              <a:buFontTx/>
              <a:buNone/>
              <a:defRPr sz="1800" b="1" kern="1200">
                <a:solidFill>
                  <a:schemeClr val="accent2"/>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Arial" panose="020B0604020202020204" pitchFamily="34" charset="0"/>
                <a:cs typeface="Arial" panose="020B0604020202020204" pitchFamily="34" charset="0"/>
              </a:rPr>
              <a:t>Taken Ombudsman Pensioenen</a:t>
            </a:r>
          </a:p>
        </p:txBody>
      </p:sp>
      <p:sp>
        <p:nvSpPr>
          <p:cNvPr id="28" name="Tijdelijke aanduiding voor inhoud 1">
            <a:extLst>
              <a:ext uri="{FF2B5EF4-FFF2-40B4-BE49-F238E27FC236}">
                <a16:creationId xmlns:a16="http://schemas.microsoft.com/office/drawing/2014/main" id="{54324A30-5E4F-329B-6E95-31EDA22EE4A4}"/>
              </a:ext>
            </a:extLst>
          </p:cNvPr>
          <p:cNvSpPr txBox="1">
            <a:spLocks/>
          </p:cNvSpPr>
          <p:nvPr/>
        </p:nvSpPr>
        <p:spPr>
          <a:xfrm>
            <a:off x="1543625" y="3910690"/>
            <a:ext cx="7324725" cy="440121"/>
          </a:xfrm>
          <a:prstGeom prst="rect">
            <a:avLst/>
          </a:prstGeom>
        </p:spPr>
        <p:txBody>
          <a:bodyPr vert="horz" lIns="91440" tIns="45720" rIns="91440" bIns="45720" rtlCol="0" anchor="t">
            <a:spAutoFit/>
          </a:bodyPr>
          <a:lstStyle>
            <a:lvl1pPr marL="0" indent="0" algn="l" defTabSz="914400" rtl="0" eaLnBrk="1" latinLnBrk="0" hangingPunct="1">
              <a:lnSpc>
                <a:spcPct val="100000"/>
              </a:lnSpc>
              <a:spcBef>
                <a:spcPts val="1000"/>
              </a:spcBef>
              <a:buFont typeface="Arial" panose="020B0604020202020204" pitchFamily="34" charset="0"/>
              <a:buNone/>
              <a:defRPr sz="2000" b="1" kern="1200">
                <a:solidFill>
                  <a:schemeClr val="tx2"/>
                </a:solidFill>
                <a:latin typeface="Roboto" panose="02000000000000000000" pitchFamily="2" charset="0"/>
                <a:ea typeface="Roboto" panose="02000000000000000000" pitchFamily="2" charset="0"/>
                <a:cs typeface="Roboto" panose="02000000000000000000" pitchFamily="2" charset="0"/>
              </a:defRPr>
            </a:lvl1pPr>
            <a:lvl2pPr marL="265113" indent="-265113"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rgbClr val="080808"/>
                </a:solidFill>
                <a:latin typeface="+mn-lt"/>
                <a:ea typeface="+mn-ea"/>
                <a:cs typeface="+mn-cs"/>
              </a:defRPr>
            </a:lvl2pPr>
            <a:lvl3pPr marL="550863" indent="-28575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rgbClr val="080808"/>
                </a:solidFill>
                <a:latin typeface="+mn-lt"/>
                <a:ea typeface="+mn-ea"/>
                <a:cs typeface="+mn-cs"/>
              </a:defRPr>
            </a:lvl3pPr>
            <a:lvl4pPr marL="0" indent="0" algn="l" defTabSz="914400" rtl="0" eaLnBrk="1" latinLnBrk="0" hangingPunct="1">
              <a:lnSpc>
                <a:spcPct val="100000"/>
              </a:lnSpc>
              <a:spcBef>
                <a:spcPts val="500"/>
              </a:spcBef>
              <a:buFontTx/>
              <a:buNone/>
              <a:defRPr sz="1800" b="1" kern="1200">
                <a:solidFill>
                  <a:schemeClr val="accent2"/>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Arial" panose="020B0604020202020204" pitchFamily="34" charset="0"/>
                <a:cs typeface="Arial" panose="020B0604020202020204" pitchFamily="34" charset="0"/>
              </a:rPr>
              <a:t>Geschilleninstantie Pensioenfondsen (GIP)</a:t>
            </a:r>
          </a:p>
        </p:txBody>
      </p:sp>
      <p:sp>
        <p:nvSpPr>
          <p:cNvPr id="29" name="Tijdelijke aanduiding voor inhoud 1">
            <a:extLst>
              <a:ext uri="{FF2B5EF4-FFF2-40B4-BE49-F238E27FC236}">
                <a16:creationId xmlns:a16="http://schemas.microsoft.com/office/drawing/2014/main" id="{3417ECD5-47F3-42AC-6528-89A6BE9E3C1C}"/>
              </a:ext>
            </a:extLst>
          </p:cNvPr>
          <p:cNvSpPr txBox="1">
            <a:spLocks/>
          </p:cNvSpPr>
          <p:nvPr/>
        </p:nvSpPr>
        <p:spPr>
          <a:xfrm>
            <a:off x="1583990" y="5248118"/>
            <a:ext cx="7324725" cy="400110"/>
          </a:xfrm>
          <a:prstGeom prst="rect">
            <a:avLst/>
          </a:prstGeom>
        </p:spPr>
        <p:txBody>
          <a:bodyPr vert="horz" lIns="91440" tIns="45720" rIns="91440" bIns="45720" rtlCol="0" anchor="t">
            <a:spAutoFit/>
          </a:bodyPr>
          <a:lstStyle>
            <a:lvl1pPr marL="0" indent="0" algn="l" defTabSz="914400" rtl="0" eaLnBrk="1" latinLnBrk="0" hangingPunct="1">
              <a:lnSpc>
                <a:spcPct val="100000"/>
              </a:lnSpc>
              <a:spcBef>
                <a:spcPts val="1000"/>
              </a:spcBef>
              <a:buFont typeface="Arial" panose="020B0604020202020204" pitchFamily="34" charset="0"/>
              <a:buNone/>
              <a:defRPr sz="2000" b="1" kern="1200">
                <a:solidFill>
                  <a:schemeClr val="tx2"/>
                </a:solidFill>
                <a:latin typeface="Roboto" panose="02000000000000000000" pitchFamily="2" charset="0"/>
                <a:ea typeface="Roboto" panose="02000000000000000000" pitchFamily="2" charset="0"/>
                <a:cs typeface="Roboto" panose="02000000000000000000" pitchFamily="2" charset="0"/>
              </a:defRPr>
            </a:lvl1pPr>
            <a:lvl2pPr marL="265113" indent="-265113"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rgbClr val="080808"/>
                </a:solidFill>
                <a:latin typeface="+mn-lt"/>
                <a:ea typeface="+mn-ea"/>
                <a:cs typeface="+mn-cs"/>
              </a:defRPr>
            </a:lvl2pPr>
            <a:lvl3pPr marL="550863" indent="-28575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rgbClr val="080808"/>
                </a:solidFill>
                <a:latin typeface="+mn-lt"/>
                <a:ea typeface="+mn-ea"/>
                <a:cs typeface="+mn-cs"/>
              </a:defRPr>
            </a:lvl3pPr>
            <a:lvl4pPr marL="0" indent="0" algn="l" defTabSz="914400" rtl="0" eaLnBrk="1" latinLnBrk="0" hangingPunct="1">
              <a:lnSpc>
                <a:spcPct val="100000"/>
              </a:lnSpc>
              <a:spcBef>
                <a:spcPts val="500"/>
              </a:spcBef>
              <a:buFontTx/>
              <a:buNone/>
              <a:defRPr sz="1800" b="1" kern="1200">
                <a:solidFill>
                  <a:schemeClr val="accent2"/>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Arial" panose="020B0604020202020204" pitchFamily="34" charset="0"/>
                <a:cs typeface="Arial" panose="020B0604020202020204" pitchFamily="34" charset="0"/>
              </a:rPr>
              <a:t>Wat kan er beter in de sector</a:t>
            </a:r>
          </a:p>
        </p:txBody>
      </p:sp>
      <p:pic>
        <p:nvPicPr>
          <p:cNvPr id="42" name="Graphic 41">
            <a:extLst>
              <a:ext uri="{FF2B5EF4-FFF2-40B4-BE49-F238E27FC236}">
                <a16:creationId xmlns:a16="http://schemas.microsoft.com/office/drawing/2014/main" id="{A65010C6-1EDE-1EB6-BA2D-3CE27064A1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47940" y="4086522"/>
            <a:ext cx="788468" cy="788468"/>
          </a:xfrm>
          <a:prstGeom prst="rect">
            <a:avLst/>
          </a:prstGeom>
        </p:spPr>
      </p:pic>
      <p:pic>
        <p:nvPicPr>
          <p:cNvPr id="44" name="Graphic 43">
            <a:extLst>
              <a:ext uri="{FF2B5EF4-FFF2-40B4-BE49-F238E27FC236}">
                <a16:creationId xmlns:a16="http://schemas.microsoft.com/office/drawing/2014/main" id="{91865AAD-2A21-D190-A466-29BC93F1BE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09932" y="5514048"/>
            <a:ext cx="848527" cy="848527"/>
          </a:xfrm>
          <a:prstGeom prst="rect">
            <a:avLst/>
          </a:prstGeom>
        </p:spPr>
      </p:pic>
      <p:pic>
        <p:nvPicPr>
          <p:cNvPr id="46" name="Graphic 45">
            <a:extLst>
              <a:ext uri="{FF2B5EF4-FFF2-40B4-BE49-F238E27FC236}">
                <a16:creationId xmlns:a16="http://schemas.microsoft.com/office/drawing/2014/main" id="{75E2BC0D-A5DF-D98D-FCD2-A63094BEE0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25896" y="4874995"/>
            <a:ext cx="858469" cy="858469"/>
          </a:xfrm>
          <a:prstGeom prst="rect">
            <a:avLst/>
          </a:prstGeom>
        </p:spPr>
      </p:pic>
      <p:pic>
        <p:nvPicPr>
          <p:cNvPr id="48" name="Graphic 47">
            <a:extLst>
              <a:ext uri="{FF2B5EF4-FFF2-40B4-BE49-F238E27FC236}">
                <a16:creationId xmlns:a16="http://schemas.microsoft.com/office/drawing/2014/main" id="{4563EF45-A0FE-BF9D-998F-BB4E70051E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013311" y="3391038"/>
            <a:ext cx="766074" cy="766074"/>
          </a:xfrm>
          <a:prstGeom prst="rect">
            <a:avLst/>
          </a:prstGeom>
        </p:spPr>
      </p:pic>
      <p:pic>
        <p:nvPicPr>
          <p:cNvPr id="50" name="Graphic 49">
            <a:extLst>
              <a:ext uri="{FF2B5EF4-FFF2-40B4-BE49-F238E27FC236}">
                <a16:creationId xmlns:a16="http://schemas.microsoft.com/office/drawing/2014/main" id="{285656EA-CED9-667F-5538-876BBAB2323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288795" y="2627398"/>
            <a:ext cx="813831" cy="813831"/>
          </a:xfrm>
          <a:prstGeom prst="rect">
            <a:avLst/>
          </a:prstGeom>
        </p:spPr>
      </p:pic>
      <p:pic>
        <p:nvPicPr>
          <p:cNvPr id="52" name="Graphic 51">
            <a:extLst>
              <a:ext uri="{FF2B5EF4-FFF2-40B4-BE49-F238E27FC236}">
                <a16:creationId xmlns:a16="http://schemas.microsoft.com/office/drawing/2014/main" id="{1CCA3546-F31A-C404-AAF8-F671B3EBBAF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768283" y="5291442"/>
            <a:ext cx="848527" cy="848527"/>
          </a:xfrm>
          <a:prstGeom prst="rect">
            <a:avLst/>
          </a:prstGeom>
        </p:spPr>
      </p:pic>
      <p:pic>
        <p:nvPicPr>
          <p:cNvPr id="54" name="Graphic 53">
            <a:extLst>
              <a:ext uri="{FF2B5EF4-FFF2-40B4-BE49-F238E27FC236}">
                <a16:creationId xmlns:a16="http://schemas.microsoft.com/office/drawing/2014/main" id="{78ADF956-BD63-F34D-1BE3-31EC637D725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661140" y="3869445"/>
            <a:ext cx="683726" cy="683726"/>
          </a:xfrm>
          <a:prstGeom prst="rect">
            <a:avLst/>
          </a:prstGeom>
        </p:spPr>
      </p:pic>
      <p:pic>
        <p:nvPicPr>
          <p:cNvPr id="56" name="Graphic 55">
            <a:extLst>
              <a:ext uri="{FF2B5EF4-FFF2-40B4-BE49-F238E27FC236}">
                <a16:creationId xmlns:a16="http://schemas.microsoft.com/office/drawing/2014/main" id="{75FEE261-1192-ECDA-5BB2-128C0C31640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551328" y="1954368"/>
            <a:ext cx="813831" cy="813831"/>
          </a:xfrm>
          <a:prstGeom prst="rect">
            <a:avLst/>
          </a:prstGeom>
        </p:spPr>
      </p:pic>
      <p:pic>
        <p:nvPicPr>
          <p:cNvPr id="58" name="Graphic 57">
            <a:extLst>
              <a:ext uri="{FF2B5EF4-FFF2-40B4-BE49-F238E27FC236}">
                <a16:creationId xmlns:a16="http://schemas.microsoft.com/office/drawing/2014/main" id="{1224661F-6CAD-D3B8-6DFA-9D0C3C49C0D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900494" y="2009848"/>
            <a:ext cx="789559" cy="789559"/>
          </a:xfrm>
          <a:prstGeom prst="rect">
            <a:avLst/>
          </a:prstGeom>
        </p:spPr>
      </p:pic>
      <p:pic>
        <p:nvPicPr>
          <p:cNvPr id="60" name="Graphic 59">
            <a:extLst>
              <a:ext uri="{FF2B5EF4-FFF2-40B4-BE49-F238E27FC236}">
                <a16:creationId xmlns:a16="http://schemas.microsoft.com/office/drawing/2014/main" id="{538CEAE3-BC70-D5A6-788B-C2A350E44EE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134603" y="3341825"/>
            <a:ext cx="833999" cy="833999"/>
          </a:xfrm>
          <a:prstGeom prst="rect">
            <a:avLst/>
          </a:prstGeom>
        </p:spPr>
      </p:pic>
      <p:sp>
        <p:nvSpPr>
          <p:cNvPr id="6" name="Tijdelijke aanduiding voor inhoud 1">
            <a:extLst>
              <a:ext uri="{FF2B5EF4-FFF2-40B4-BE49-F238E27FC236}">
                <a16:creationId xmlns:a16="http://schemas.microsoft.com/office/drawing/2014/main" id="{398EC787-D837-5841-2C1B-255DAFABBA1B}"/>
              </a:ext>
            </a:extLst>
          </p:cNvPr>
          <p:cNvSpPr txBox="1">
            <a:spLocks/>
          </p:cNvSpPr>
          <p:nvPr/>
        </p:nvSpPr>
        <p:spPr>
          <a:xfrm>
            <a:off x="1583990" y="4554533"/>
            <a:ext cx="7324725" cy="400110"/>
          </a:xfrm>
          <a:prstGeom prst="rect">
            <a:avLst/>
          </a:prstGeom>
        </p:spPr>
        <p:txBody>
          <a:bodyPr vert="horz" lIns="91440" tIns="45720" rIns="91440" bIns="45720" rtlCol="0" anchor="t">
            <a:spAutoFit/>
          </a:bodyPr>
          <a:lstStyle>
            <a:lvl1pPr marL="0" indent="0" algn="l" defTabSz="914400" rtl="0" eaLnBrk="1" latinLnBrk="0" hangingPunct="1">
              <a:lnSpc>
                <a:spcPct val="100000"/>
              </a:lnSpc>
              <a:spcBef>
                <a:spcPts val="1000"/>
              </a:spcBef>
              <a:buFont typeface="Arial" panose="020B0604020202020204" pitchFamily="34" charset="0"/>
              <a:buNone/>
              <a:defRPr sz="2000" b="1" kern="1200">
                <a:solidFill>
                  <a:schemeClr val="tx2"/>
                </a:solidFill>
                <a:latin typeface="Roboto" panose="02000000000000000000" pitchFamily="2" charset="0"/>
                <a:ea typeface="Roboto" panose="02000000000000000000" pitchFamily="2" charset="0"/>
                <a:cs typeface="Roboto" panose="02000000000000000000" pitchFamily="2" charset="0"/>
              </a:defRPr>
            </a:lvl1pPr>
            <a:lvl2pPr marL="265113" indent="-265113"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rgbClr val="080808"/>
                </a:solidFill>
                <a:latin typeface="+mn-lt"/>
                <a:ea typeface="+mn-ea"/>
                <a:cs typeface="+mn-cs"/>
              </a:defRPr>
            </a:lvl2pPr>
            <a:lvl3pPr marL="550863" indent="-28575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rgbClr val="080808"/>
                </a:solidFill>
                <a:latin typeface="+mn-lt"/>
                <a:ea typeface="+mn-ea"/>
                <a:cs typeface="+mn-cs"/>
              </a:defRPr>
            </a:lvl3pPr>
            <a:lvl4pPr marL="0" indent="0" algn="l" defTabSz="914400" rtl="0" eaLnBrk="1" latinLnBrk="0" hangingPunct="1">
              <a:lnSpc>
                <a:spcPct val="100000"/>
              </a:lnSpc>
              <a:spcBef>
                <a:spcPts val="500"/>
              </a:spcBef>
              <a:buFontTx/>
              <a:buNone/>
              <a:defRPr sz="1800" b="1" kern="1200">
                <a:solidFill>
                  <a:schemeClr val="accent2"/>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Arial" panose="020B0604020202020204" pitchFamily="34" charset="0"/>
                <a:cs typeface="Arial" panose="020B0604020202020204" pitchFamily="34" charset="0"/>
              </a:rPr>
              <a:t>Voorbeeld zaken</a:t>
            </a:r>
          </a:p>
        </p:txBody>
      </p:sp>
    </p:spTree>
    <p:extLst>
      <p:ext uri="{BB962C8B-B14F-4D97-AF65-F5344CB8AC3E}">
        <p14:creationId xmlns:p14="http://schemas.microsoft.com/office/powerpoint/2010/main" val="1278077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1BD9CBD6-813D-528B-7924-0A9F79EABD12}"/>
              </a:ext>
            </a:extLst>
          </p:cNvPr>
          <p:cNvSpPr>
            <a:spLocks noGrp="1"/>
          </p:cNvSpPr>
          <p:nvPr>
            <p:ph type="body" sz="quarter" idx="15"/>
          </p:nvPr>
        </p:nvSpPr>
        <p:spPr/>
        <p:txBody>
          <a:bodyPr/>
          <a:lstStyle/>
          <a:p>
            <a:r>
              <a:rPr lang="nl-NL" sz="4000" dirty="0">
                <a:latin typeface="Arial" panose="020B0604020202020204" pitchFamily="34" charset="0"/>
                <a:cs typeface="Arial" panose="020B0604020202020204" pitchFamily="34" charset="0"/>
              </a:rPr>
              <a:t>Scope: uitsluitend nog pensioenfondsen</a:t>
            </a:r>
          </a:p>
        </p:txBody>
      </p:sp>
      <p:pic>
        <p:nvPicPr>
          <p:cNvPr id="5" name="Afbeelding 4">
            <a:extLst>
              <a:ext uri="{FF2B5EF4-FFF2-40B4-BE49-F238E27FC236}">
                <a16:creationId xmlns:a16="http://schemas.microsoft.com/office/drawing/2014/main" id="{1A7662E0-BB5F-FF27-E29C-E33659873CAE}"/>
              </a:ext>
            </a:extLst>
          </p:cNvPr>
          <p:cNvPicPr>
            <a:picLocks noChangeAspect="1"/>
          </p:cNvPicPr>
          <p:nvPr/>
        </p:nvPicPr>
        <p:blipFill>
          <a:blip r:embed="rId2"/>
          <a:stretch>
            <a:fillRect/>
          </a:stretch>
        </p:blipFill>
        <p:spPr>
          <a:xfrm>
            <a:off x="1044348" y="2220005"/>
            <a:ext cx="3876675" cy="3114675"/>
          </a:xfrm>
          <a:prstGeom prst="rect">
            <a:avLst/>
          </a:prstGeom>
        </p:spPr>
      </p:pic>
      <p:pic>
        <p:nvPicPr>
          <p:cNvPr id="6" name="Afbeelding 5">
            <a:extLst>
              <a:ext uri="{FF2B5EF4-FFF2-40B4-BE49-F238E27FC236}">
                <a16:creationId xmlns:a16="http://schemas.microsoft.com/office/drawing/2014/main" id="{B5655FBC-0981-A05C-6A1F-C506DD48AD7C}"/>
              </a:ext>
            </a:extLst>
          </p:cNvPr>
          <p:cNvPicPr>
            <a:picLocks noChangeAspect="1"/>
          </p:cNvPicPr>
          <p:nvPr/>
        </p:nvPicPr>
        <p:blipFill>
          <a:blip r:embed="rId3"/>
          <a:stretch>
            <a:fillRect/>
          </a:stretch>
        </p:blipFill>
        <p:spPr>
          <a:xfrm>
            <a:off x="6096000" y="2296205"/>
            <a:ext cx="3552825" cy="1285875"/>
          </a:xfrm>
          <a:prstGeom prst="rect">
            <a:avLst/>
          </a:prstGeom>
        </p:spPr>
      </p:pic>
      <p:sp>
        <p:nvSpPr>
          <p:cNvPr id="7" name="Tekstvak 6">
            <a:extLst>
              <a:ext uri="{FF2B5EF4-FFF2-40B4-BE49-F238E27FC236}">
                <a16:creationId xmlns:a16="http://schemas.microsoft.com/office/drawing/2014/main" id="{B39C3C7B-AB9A-18D3-DE82-970D75AAE9FE}"/>
              </a:ext>
            </a:extLst>
          </p:cNvPr>
          <p:cNvSpPr txBox="1"/>
          <p:nvPr/>
        </p:nvSpPr>
        <p:spPr>
          <a:xfrm>
            <a:off x="6096000" y="4234543"/>
            <a:ext cx="4631396" cy="461665"/>
          </a:xfrm>
          <a:prstGeom prst="rect">
            <a:avLst/>
          </a:prstGeom>
          <a:noFill/>
        </p:spPr>
        <p:txBody>
          <a:bodyPr wrap="none" rtlCol="0">
            <a:spAutoFit/>
          </a:bodyPr>
          <a:lstStyle/>
          <a:p>
            <a:r>
              <a:rPr lang="nl-NL" sz="2400" dirty="0"/>
              <a:t>Voor levensverzekeraars &amp; </a:t>
            </a:r>
            <a:r>
              <a:rPr lang="nl-NL" sz="2400" dirty="0" err="1"/>
              <a:t>PPI’s</a:t>
            </a:r>
            <a:endParaRPr lang="nl-NL" sz="2400" dirty="0"/>
          </a:p>
        </p:txBody>
      </p:sp>
      <p:sp>
        <p:nvSpPr>
          <p:cNvPr id="8" name="Tekstvak 7">
            <a:extLst>
              <a:ext uri="{FF2B5EF4-FFF2-40B4-BE49-F238E27FC236}">
                <a16:creationId xmlns:a16="http://schemas.microsoft.com/office/drawing/2014/main" id="{E846DAFE-2C1F-5C84-8E47-C9144379BC8F}"/>
              </a:ext>
            </a:extLst>
          </p:cNvPr>
          <p:cNvSpPr txBox="1"/>
          <p:nvPr/>
        </p:nvSpPr>
        <p:spPr>
          <a:xfrm>
            <a:off x="936171" y="6001490"/>
            <a:ext cx="10472057" cy="369332"/>
          </a:xfrm>
          <a:prstGeom prst="rect">
            <a:avLst/>
          </a:prstGeom>
          <a:solidFill>
            <a:srgbClr val="F4F0DE"/>
          </a:solidFill>
        </p:spPr>
        <p:txBody>
          <a:bodyPr wrap="square" rtlCol="0">
            <a:spAutoFit/>
          </a:bodyPr>
          <a:lstStyle/>
          <a:p>
            <a:pPr algn="ctr"/>
            <a:r>
              <a:rPr lang="nl-NL" dirty="0">
                <a:latin typeface="Arial" panose="020B0604020202020204" pitchFamily="34" charset="0"/>
                <a:cs typeface="Arial" panose="020B0604020202020204" pitchFamily="34" charset="0"/>
              </a:rPr>
              <a:t>Regelmatig onderlinge inhoudelijke afstemming om divergentie te voorkomen</a:t>
            </a:r>
          </a:p>
        </p:txBody>
      </p:sp>
    </p:spTree>
    <p:extLst>
      <p:ext uri="{BB962C8B-B14F-4D97-AF65-F5344CB8AC3E}">
        <p14:creationId xmlns:p14="http://schemas.microsoft.com/office/powerpoint/2010/main" val="3042742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7073D21-A634-8F2F-5BF3-E83475DA9F2B}"/>
              </a:ext>
            </a:extLst>
          </p:cNvPr>
          <p:cNvSpPr>
            <a:spLocks noGrp="1"/>
          </p:cNvSpPr>
          <p:nvPr>
            <p:ph idx="1"/>
          </p:nvPr>
        </p:nvSpPr>
        <p:spPr>
          <a:xfrm>
            <a:off x="1057275" y="2119312"/>
            <a:ext cx="7324725" cy="2903359"/>
          </a:xfrm>
        </p:spPr>
        <p:txBody>
          <a:bodyPr/>
          <a:lstStyle/>
          <a:p>
            <a:r>
              <a:rPr lang="nl-NL" sz="1800" dirty="0">
                <a:solidFill>
                  <a:schemeClr val="tx1"/>
                </a:solidFill>
                <a:latin typeface="Arial" panose="020B0604020202020204" pitchFamily="34" charset="0"/>
                <a:cs typeface="Arial" panose="020B0604020202020204" pitchFamily="34" charset="0"/>
              </a:rPr>
              <a:t>Was	: “Iedere uiting van ongenoegen”</a:t>
            </a:r>
            <a:br>
              <a:rPr lang="nl-NL" sz="1800" dirty="0">
                <a:solidFill>
                  <a:schemeClr val="tx1"/>
                </a:solidFill>
                <a:latin typeface="Arial" panose="020B0604020202020204" pitchFamily="34" charset="0"/>
                <a:cs typeface="Arial" panose="020B0604020202020204" pitchFamily="34" charset="0"/>
              </a:rPr>
            </a:br>
            <a:br>
              <a:rPr lang="nl-NL" sz="1800" dirty="0">
                <a:solidFill>
                  <a:schemeClr val="tx1"/>
                </a:solidFill>
                <a:latin typeface="Arial" panose="020B0604020202020204" pitchFamily="34" charset="0"/>
                <a:cs typeface="Arial" panose="020B0604020202020204" pitchFamily="34" charset="0"/>
              </a:rPr>
            </a:br>
            <a:r>
              <a:rPr lang="nl-NL" sz="1800" dirty="0">
                <a:solidFill>
                  <a:schemeClr val="tx1"/>
                </a:solidFill>
                <a:latin typeface="Arial" panose="020B0604020202020204" pitchFamily="34" charset="0"/>
                <a:cs typeface="Arial" panose="020B0604020202020204" pitchFamily="34" charset="0"/>
              </a:rPr>
              <a:t>Nu	: Geschillen die gaan over de uitvoering of toepassing 	  van het pensioenreglement. Inclusief uitvoering 	  implementatieplan en uitvoering invaarbesluit.</a:t>
            </a:r>
            <a:br>
              <a:rPr lang="nl-NL" sz="1800" dirty="0">
                <a:solidFill>
                  <a:schemeClr val="tx1"/>
                </a:solidFill>
                <a:latin typeface="Arial" panose="020B0604020202020204" pitchFamily="34" charset="0"/>
                <a:cs typeface="Arial" panose="020B0604020202020204" pitchFamily="34" charset="0"/>
              </a:rPr>
            </a:br>
            <a:br>
              <a:rPr lang="nl-NL" sz="1800" dirty="0">
                <a:solidFill>
                  <a:schemeClr val="tx1"/>
                </a:solidFill>
                <a:latin typeface="Arial" panose="020B0604020202020204" pitchFamily="34" charset="0"/>
                <a:cs typeface="Arial" panose="020B0604020202020204" pitchFamily="34" charset="0"/>
              </a:rPr>
            </a:br>
            <a:r>
              <a:rPr lang="nl-NL" sz="1800" dirty="0">
                <a:solidFill>
                  <a:schemeClr val="tx1"/>
                </a:solidFill>
                <a:latin typeface="Arial" panose="020B0604020202020204" pitchFamily="34" charset="0"/>
                <a:cs typeface="Arial" panose="020B0604020202020204" pitchFamily="34" charset="0"/>
              </a:rPr>
              <a:t>	GIP gaat </a:t>
            </a:r>
            <a:r>
              <a:rPr lang="nl-NL" sz="1800" dirty="0">
                <a:solidFill>
                  <a:srgbClr val="FF0000"/>
                </a:solidFill>
                <a:latin typeface="Arial" panose="020B0604020202020204" pitchFamily="34" charset="0"/>
                <a:cs typeface="Arial" panose="020B0604020202020204" pitchFamily="34" charset="0"/>
              </a:rPr>
              <a:t>niet </a:t>
            </a:r>
            <a:r>
              <a:rPr lang="nl-NL" sz="1800" dirty="0">
                <a:solidFill>
                  <a:schemeClr val="tx1"/>
                </a:solidFill>
                <a:latin typeface="Arial" panose="020B0604020202020204" pitchFamily="34" charset="0"/>
                <a:cs typeface="Arial" panose="020B0604020202020204" pitchFamily="34" charset="0"/>
              </a:rPr>
              <a:t>over:</a:t>
            </a:r>
          </a:p>
          <a:p>
            <a:endParaRPr lang="nl-NL" dirty="0"/>
          </a:p>
          <a:p>
            <a:endParaRPr lang="nl-NL" dirty="0"/>
          </a:p>
        </p:txBody>
      </p:sp>
      <p:sp>
        <p:nvSpPr>
          <p:cNvPr id="4" name="Tijdelijke aanduiding voor tekst 3">
            <a:extLst>
              <a:ext uri="{FF2B5EF4-FFF2-40B4-BE49-F238E27FC236}">
                <a16:creationId xmlns:a16="http://schemas.microsoft.com/office/drawing/2014/main" id="{4C92C77F-4AA0-58BD-67B2-FD3248E76B64}"/>
              </a:ext>
            </a:extLst>
          </p:cNvPr>
          <p:cNvSpPr>
            <a:spLocks noGrp="1"/>
          </p:cNvSpPr>
          <p:nvPr>
            <p:ph type="body" sz="quarter" idx="15"/>
          </p:nvPr>
        </p:nvSpPr>
        <p:spPr/>
        <p:txBody>
          <a:bodyPr/>
          <a:lstStyle/>
          <a:p>
            <a:r>
              <a:rPr lang="nl-NL" sz="4000" dirty="0">
                <a:latin typeface="Arial" panose="020B0604020202020204" pitchFamily="34" charset="0"/>
                <a:cs typeface="Arial" panose="020B0604020202020204" pitchFamily="34" charset="0"/>
              </a:rPr>
              <a:t>Klacht definitie</a:t>
            </a:r>
          </a:p>
        </p:txBody>
      </p:sp>
      <p:sp>
        <p:nvSpPr>
          <p:cNvPr id="6" name="Tekstvak 5">
            <a:extLst>
              <a:ext uri="{FF2B5EF4-FFF2-40B4-BE49-F238E27FC236}">
                <a16:creationId xmlns:a16="http://schemas.microsoft.com/office/drawing/2014/main" id="{6A8F8D02-C000-DC99-A276-681D6A3422FD}"/>
              </a:ext>
            </a:extLst>
          </p:cNvPr>
          <p:cNvSpPr txBox="1"/>
          <p:nvPr/>
        </p:nvSpPr>
        <p:spPr>
          <a:xfrm>
            <a:off x="2008414" y="3965140"/>
            <a:ext cx="7489372" cy="1754326"/>
          </a:xfrm>
          <a:prstGeom prst="rect">
            <a:avLst/>
          </a:prstGeom>
          <a:noFill/>
        </p:spPr>
        <p:txBody>
          <a:bodyPr wrap="square">
            <a:spAutoFit/>
          </a:bodyPr>
          <a:lstStyle/>
          <a:p>
            <a:pPr lvl="3"/>
            <a:endParaRPr lang="nl-NL" sz="1800" b="0" i="0" dirty="0">
              <a:solidFill>
                <a:srgbClr val="000000"/>
              </a:solidFill>
              <a:effectLst/>
              <a:latin typeface="Arial" panose="020B0604020202020204" pitchFamily="34" charset="0"/>
            </a:endParaRPr>
          </a:p>
          <a:p>
            <a:pPr marL="285750" lvl="3" indent="-285750">
              <a:buFont typeface="Arial" panose="020B0604020202020204" pitchFamily="34" charset="0"/>
              <a:buChar char="•"/>
            </a:pPr>
            <a:r>
              <a:rPr lang="nl-NL" sz="1800" b="0" dirty="0">
                <a:solidFill>
                  <a:srgbClr val="000000"/>
                </a:solidFill>
                <a:latin typeface="Arial" panose="020B0604020202020204" pitchFamily="34" charset="0"/>
              </a:rPr>
              <a:t>De i</a:t>
            </a:r>
            <a:r>
              <a:rPr lang="nl-NL" sz="1800" b="0" i="0" dirty="0">
                <a:solidFill>
                  <a:srgbClr val="000000"/>
                </a:solidFill>
                <a:effectLst/>
                <a:latin typeface="Arial" panose="020B0604020202020204" pitchFamily="34" charset="0"/>
              </a:rPr>
              <a:t>nhoud van de pensioenovereenkomst &amp; pensioenreglement</a:t>
            </a:r>
          </a:p>
          <a:p>
            <a:pPr marL="285750" lvl="3" indent="-285750">
              <a:buFont typeface="Arial" panose="020B0604020202020204" pitchFamily="34" charset="0"/>
              <a:buChar char="•"/>
            </a:pPr>
            <a:r>
              <a:rPr lang="nl-NL" sz="1800" b="0" dirty="0">
                <a:solidFill>
                  <a:srgbClr val="000000"/>
                </a:solidFill>
                <a:latin typeface="Arial" panose="020B0604020202020204" pitchFamily="34" charset="0"/>
              </a:rPr>
              <a:t>B</a:t>
            </a:r>
            <a:r>
              <a:rPr lang="nl-NL" sz="1800" b="0" i="0" dirty="0">
                <a:solidFill>
                  <a:srgbClr val="000000"/>
                </a:solidFill>
                <a:effectLst/>
                <a:latin typeface="Arial" panose="020B0604020202020204" pitchFamily="34" charset="0"/>
              </a:rPr>
              <a:t>esluiten van algemene strekking door het pensioenfonds</a:t>
            </a:r>
          </a:p>
          <a:p>
            <a:pPr marL="285750" lvl="3" indent="-285750">
              <a:buFont typeface="Arial" panose="020B0604020202020204" pitchFamily="34" charset="0"/>
              <a:buChar char="•"/>
            </a:pPr>
            <a:r>
              <a:rPr lang="nl-NL" sz="1800" b="0" dirty="0">
                <a:solidFill>
                  <a:srgbClr val="000000"/>
                </a:solidFill>
                <a:latin typeface="Arial" panose="020B0604020202020204" pitchFamily="34" charset="0"/>
              </a:rPr>
              <a:t>V</a:t>
            </a:r>
            <a:r>
              <a:rPr lang="nl-NL" sz="1800" b="0" i="0" dirty="0">
                <a:solidFill>
                  <a:srgbClr val="000000"/>
                </a:solidFill>
                <a:effectLst/>
                <a:latin typeface="Arial" panose="020B0604020202020204" pitchFamily="34" charset="0"/>
              </a:rPr>
              <a:t>erplichte deelname aan het pensioenfonds</a:t>
            </a:r>
          </a:p>
          <a:p>
            <a:pPr marL="285750" lvl="3" indent="-285750">
              <a:buFont typeface="Arial" panose="020B0604020202020204" pitchFamily="34" charset="0"/>
              <a:buChar char="•"/>
            </a:pPr>
            <a:r>
              <a:rPr lang="nl-NL" sz="1800" b="0" dirty="0">
                <a:solidFill>
                  <a:srgbClr val="000000"/>
                </a:solidFill>
                <a:latin typeface="Arial" panose="020B0604020202020204" pitchFamily="34" charset="0"/>
              </a:rPr>
              <a:t>K</a:t>
            </a:r>
            <a:r>
              <a:rPr lang="nl-NL" sz="1800" b="0" i="0" dirty="0">
                <a:solidFill>
                  <a:srgbClr val="000000"/>
                </a:solidFill>
                <a:effectLst/>
                <a:latin typeface="Arial" panose="020B0604020202020204" pitchFamily="34" charset="0"/>
              </a:rPr>
              <a:t>lachten die uitsluitend gaan over wijze van bejegening</a:t>
            </a:r>
          </a:p>
          <a:p>
            <a:pPr marL="285750" lvl="3" indent="-285750">
              <a:buFont typeface="Arial" panose="020B0604020202020204" pitchFamily="34" charset="0"/>
              <a:buChar char="•"/>
            </a:pPr>
            <a:r>
              <a:rPr lang="nl-NL" sz="1800" b="0" dirty="0">
                <a:solidFill>
                  <a:srgbClr val="000000"/>
                </a:solidFill>
                <a:latin typeface="Arial" panose="020B0604020202020204" pitchFamily="34" charset="0"/>
              </a:rPr>
              <a:t>G</a:t>
            </a:r>
            <a:r>
              <a:rPr lang="nl-NL" sz="1800" b="0" i="0" dirty="0">
                <a:solidFill>
                  <a:srgbClr val="000000"/>
                </a:solidFill>
                <a:effectLst/>
                <a:latin typeface="Arial" panose="020B0604020202020204" pitchFamily="34" charset="0"/>
              </a:rPr>
              <a:t>eschillen bij rechter of andere geschilleninstantie</a:t>
            </a:r>
          </a:p>
        </p:txBody>
      </p:sp>
    </p:spTree>
    <p:extLst>
      <p:ext uri="{BB962C8B-B14F-4D97-AF65-F5344CB8AC3E}">
        <p14:creationId xmlns:p14="http://schemas.microsoft.com/office/powerpoint/2010/main" val="1476640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F95855A8-ED4C-E9BA-50C6-B9D23042FA28}"/>
              </a:ext>
            </a:extLst>
          </p:cNvPr>
          <p:cNvSpPr>
            <a:spLocks noGrp="1"/>
          </p:cNvSpPr>
          <p:nvPr>
            <p:ph type="body" sz="quarter" idx="15"/>
          </p:nvPr>
        </p:nvSpPr>
        <p:spPr/>
        <p:txBody>
          <a:bodyPr>
            <a:noAutofit/>
          </a:bodyPr>
          <a:lstStyle/>
          <a:p>
            <a:r>
              <a:rPr lang="nl-NL" sz="4000" dirty="0">
                <a:latin typeface="Arial" panose="020B0604020202020204" pitchFamily="34" charset="0"/>
                <a:cs typeface="Arial" panose="020B0604020202020204" pitchFamily="34" charset="0"/>
              </a:rPr>
              <a:t>Kijken door verschillende brillen/</a:t>
            </a:r>
          </a:p>
          <a:p>
            <a:r>
              <a:rPr lang="nl-NL" sz="4000" dirty="0">
                <a:latin typeface="Arial" panose="020B0604020202020204" pitchFamily="34" charset="0"/>
                <a:cs typeface="Arial" panose="020B0604020202020204" pitchFamily="34" charset="0"/>
              </a:rPr>
              <a:t>vanuit meerdere hoeken</a:t>
            </a:r>
          </a:p>
        </p:txBody>
      </p:sp>
      <p:sp>
        <p:nvSpPr>
          <p:cNvPr id="16" name="Tijdelijke aanduiding voor inhoud 2">
            <a:extLst>
              <a:ext uri="{FF2B5EF4-FFF2-40B4-BE49-F238E27FC236}">
                <a16:creationId xmlns:a16="http://schemas.microsoft.com/office/drawing/2014/main" id="{0E3D7C74-861D-BF7B-4BE8-3FBF9CA59FE3}"/>
              </a:ext>
            </a:extLst>
          </p:cNvPr>
          <p:cNvSpPr txBox="1">
            <a:spLocks/>
          </p:cNvSpPr>
          <p:nvPr/>
        </p:nvSpPr>
        <p:spPr>
          <a:xfrm>
            <a:off x="837505" y="1792163"/>
            <a:ext cx="6368204" cy="479024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rgbClr val="080808"/>
                </a:solidFill>
                <a:latin typeface="+mn-lt"/>
                <a:ea typeface="+mn-ea"/>
                <a:cs typeface="+mn-cs"/>
              </a:defRPr>
            </a:lvl1pPr>
            <a:lvl2pPr marL="265113" indent="-265113"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rgbClr val="080808"/>
                </a:solidFill>
                <a:latin typeface="+mn-lt"/>
                <a:ea typeface="+mn-ea"/>
                <a:cs typeface="+mn-cs"/>
              </a:defRPr>
            </a:lvl2pPr>
            <a:lvl3pPr marL="550863" indent="-28575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rgbClr val="080808"/>
                </a:solidFill>
                <a:latin typeface="+mn-lt"/>
                <a:ea typeface="+mn-ea"/>
                <a:cs typeface="+mn-cs"/>
              </a:defRPr>
            </a:lvl3pPr>
            <a:lvl4pPr marL="0" indent="0" algn="l" defTabSz="914400" rtl="0" eaLnBrk="1" latinLnBrk="0" hangingPunct="1">
              <a:lnSpc>
                <a:spcPct val="100000"/>
              </a:lnSpc>
              <a:spcBef>
                <a:spcPts val="500"/>
              </a:spcBef>
              <a:buFontTx/>
              <a:buNone/>
              <a:defRPr sz="1800" b="1" kern="1200">
                <a:solidFill>
                  <a:schemeClr val="accent2"/>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3" indent="-285750">
              <a:buFont typeface="Arial" panose="020B0604020202020204" pitchFamily="34" charset="0"/>
              <a:buChar char="•"/>
            </a:pPr>
            <a:r>
              <a:rPr lang="nl-NL" b="0" i="0" u="none" strike="noStrike" dirty="0">
                <a:solidFill>
                  <a:srgbClr val="000000"/>
                </a:solidFill>
                <a:effectLst/>
                <a:latin typeface="Arial" panose="020B0604020202020204" pitchFamily="34" charset="0"/>
              </a:rPr>
              <a:t>Eerst interne klachten procedure pensioenfonds doorlopen</a:t>
            </a:r>
          </a:p>
          <a:p>
            <a:pPr marL="2800350" lvl="5" indent="-285750"/>
            <a:r>
              <a:rPr lang="nl-NL" dirty="0">
                <a:solidFill>
                  <a:srgbClr val="000000"/>
                </a:solidFill>
                <a:latin typeface="Arial" panose="020B0604020202020204" pitchFamily="34" charset="0"/>
              </a:rPr>
              <a:t>Let op kortere termijnen</a:t>
            </a:r>
          </a:p>
          <a:p>
            <a:pPr marL="2800350" lvl="5" indent="-285750"/>
            <a:r>
              <a:rPr lang="nl-NL" dirty="0">
                <a:solidFill>
                  <a:srgbClr val="000000"/>
                </a:solidFill>
                <a:latin typeface="Arial" panose="020B0604020202020204" pitchFamily="34" charset="0"/>
              </a:rPr>
              <a:t>10/12 weken</a:t>
            </a:r>
            <a:br>
              <a:rPr lang="nl-NL" dirty="0">
                <a:solidFill>
                  <a:srgbClr val="000000"/>
                </a:solidFill>
                <a:latin typeface="Arial" panose="020B0604020202020204" pitchFamily="34" charset="0"/>
              </a:rPr>
            </a:br>
            <a:endParaRPr lang="nl-NL" b="0" i="0" u="none" strike="noStrike" dirty="0">
              <a:solidFill>
                <a:srgbClr val="000000"/>
              </a:solidFill>
              <a:effectLst/>
              <a:latin typeface="Arial" panose="020B0604020202020204" pitchFamily="34" charset="0"/>
            </a:endParaRPr>
          </a:p>
          <a:p>
            <a:pPr marL="285750" lvl="3" indent="-285750">
              <a:buFont typeface="Arial" panose="020B0604020202020204" pitchFamily="34" charset="0"/>
              <a:buChar char="•"/>
            </a:pPr>
            <a:r>
              <a:rPr lang="nl-NL" b="0" i="0" u="none" strike="noStrike" dirty="0">
                <a:solidFill>
                  <a:srgbClr val="000000"/>
                </a:solidFill>
                <a:effectLst/>
                <a:latin typeface="Arial" panose="020B0604020202020204" pitchFamily="34" charset="0"/>
              </a:rPr>
              <a:t>Voorkomen dat mensen tussen wal en schip vallen</a:t>
            </a:r>
          </a:p>
          <a:p>
            <a:pPr marL="285750" lvl="3" indent="-285750">
              <a:buFont typeface="Arial" panose="020B0604020202020204" pitchFamily="34" charset="0"/>
              <a:buChar char="•"/>
            </a:pPr>
            <a:endParaRPr lang="nl-NL" b="0" i="0" u="none" strike="noStrike" dirty="0">
              <a:solidFill>
                <a:srgbClr val="000000"/>
              </a:solidFill>
              <a:effectLst/>
              <a:latin typeface="Arial" panose="020B0604020202020204" pitchFamily="34" charset="0"/>
            </a:endParaRPr>
          </a:p>
          <a:p>
            <a:pPr marL="285750" lvl="3" indent="-285750">
              <a:buFont typeface="Arial" panose="020B0604020202020204" pitchFamily="34" charset="0"/>
              <a:buChar char="•"/>
            </a:pPr>
            <a:r>
              <a:rPr lang="nl-NL" b="0" i="0" u="none" strike="noStrike" dirty="0">
                <a:solidFill>
                  <a:srgbClr val="000000"/>
                </a:solidFill>
                <a:effectLst/>
                <a:latin typeface="Arial" panose="020B0604020202020204" pitchFamily="34" charset="0"/>
              </a:rPr>
              <a:t>Vaak blijkt dat een niet-juridische oplossing net zo goed een oplossing is.</a:t>
            </a:r>
          </a:p>
          <a:p>
            <a:pPr marL="285750" lvl="3" indent="-285750">
              <a:buFont typeface="Arial" panose="020B0604020202020204" pitchFamily="34" charset="0"/>
              <a:buChar char="•"/>
            </a:pPr>
            <a:endParaRPr lang="nl-NL" b="0" i="0" u="none" strike="noStrike" dirty="0">
              <a:solidFill>
                <a:srgbClr val="000000"/>
              </a:solidFill>
              <a:effectLst/>
              <a:latin typeface="Arial" panose="020B0604020202020204" pitchFamily="34" charset="0"/>
            </a:endParaRPr>
          </a:p>
          <a:p>
            <a:pPr marL="285750" lvl="3" indent="-285750">
              <a:buFont typeface="Arial" panose="020B0604020202020204" pitchFamily="34" charset="0"/>
              <a:buChar char="•"/>
            </a:pPr>
            <a:r>
              <a:rPr lang="nl-NL" b="0" dirty="0">
                <a:solidFill>
                  <a:srgbClr val="000000"/>
                </a:solidFill>
                <a:latin typeface="Arial" panose="020B0604020202020204" pitchFamily="34" charset="0"/>
              </a:rPr>
              <a:t>Ook maatschappelijke bril</a:t>
            </a:r>
          </a:p>
          <a:p>
            <a:pPr marL="2800350" lvl="5" indent="-285750"/>
            <a:r>
              <a:rPr lang="nl-NL" b="0" i="0" u="none" strike="noStrike" dirty="0">
                <a:solidFill>
                  <a:srgbClr val="000000"/>
                </a:solidFill>
                <a:effectLst/>
                <a:latin typeface="Arial" panose="020B0604020202020204" pitchFamily="34" charset="0"/>
              </a:rPr>
              <a:t>“Redelijkheid &amp; billijkheid”</a:t>
            </a:r>
            <a:br>
              <a:rPr lang="nl-NL" b="0" i="0" u="none" strike="noStrike" dirty="0">
                <a:solidFill>
                  <a:srgbClr val="000000"/>
                </a:solidFill>
                <a:effectLst/>
                <a:latin typeface="Arial" panose="020B0604020202020204" pitchFamily="34" charset="0"/>
              </a:rPr>
            </a:br>
            <a:r>
              <a:rPr lang="nl-NL" b="0" i="0" u="none" strike="noStrike" dirty="0">
                <a:solidFill>
                  <a:srgbClr val="000000"/>
                </a:solidFill>
                <a:effectLst/>
                <a:latin typeface="Arial" panose="020B0604020202020204" pitchFamily="34" charset="0"/>
              </a:rPr>
              <a:t> </a:t>
            </a:r>
          </a:p>
          <a:p>
            <a:pPr marL="285750" lvl="3" indent="-285750">
              <a:buFont typeface="Arial" panose="020B0604020202020204" pitchFamily="34" charset="0"/>
              <a:buChar char="•"/>
            </a:pPr>
            <a:r>
              <a:rPr lang="nl-NL" b="0" i="0" u="none" strike="noStrike" dirty="0">
                <a:solidFill>
                  <a:srgbClr val="000000"/>
                </a:solidFill>
                <a:effectLst/>
                <a:latin typeface="Arial" panose="020B0604020202020204" pitchFamily="34" charset="0"/>
              </a:rPr>
              <a:t>Beide partijen moeten akkoord gaan</a:t>
            </a:r>
          </a:p>
          <a:p>
            <a:pPr marL="285750" lvl="3" indent="-285750">
              <a:buFont typeface="Arial" panose="020B0604020202020204" pitchFamily="34" charset="0"/>
              <a:buChar char="•"/>
            </a:pPr>
            <a:r>
              <a:rPr lang="nl-NL" b="0" dirty="0">
                <a:solidFill>
                  <a:srgbClr val="000000"/>
                </a:solidFill>
                <a:latin typeface="Arial" panose="020B0604020202020204" pitchFamily="34" charset="0"/>
              </a:rPr>
              <a:t>Weg naar Geschillencommissie staat altijd open</a:t>
            </a:r>
            <a:endParaRPr lang="nl-NL" b="0" i="0" u="none" strike="noStrike" dirty="0">
              <a:solidFill>
                <a:srgbClr val="000000"/>
              </a:solidFill>
              <a:effectLst/>
              <a:latin typeface="Arial" panose="020B0604020202020204" pitchFamily="34" charset="0"/>
            </a:endParaRPr>
          </a:p>
          <a:p>
            <a:pPr lvl="3"/>
            <a:endParaRPr lang="nl-NL" b="0" i="0" dirty="0">
              <a:solidFill>
                <a:srgbClr val="000000"/>
              </a:solidFill>
              <a:effectLst/>
              <a:latin typeface="Arial" panose="020B0604020202020204" pitchFamily="34" charset="0"/>
            </a:endParaRPr>
          </a:p>
          <a:p>
            <a:pPr lvl="3"/>
            <a:endParaRPr lang="nl-NL" sz="1800" b="0" i="0" u="none" strike="noStrike" dirty="0">
              <a:solidFill>
                <a:srgbClr val="000000"/>
              </a:solidFill>
              <a:effectLst/>
              <a:latin typeface="Arial" panose="020B0604020202020204" pitchFamily="34" charset="0"/>
            </a:endParaRPr>
          </a:p>
          <a:p>
            <a:pPr lvl="4"/>
            <a:endParaRPr lang="nl-NL" sz="1800" dirty="0"/>
          </a:p>
          <a:p>
            <a:endParaRPr lang="nl-NL" sz="1800" dirty="0"/>
          </a:p>
          <a:p>
            <a:endParaRPr lang="nl-NL" sz="1800" dirty="0"/>
          </a:p>
        </p:txBody>
      </p:sp>
      <p:pic>
        <p:nvPicPr>
          <p:cNvPr id="3" name="Afbeelding 2" descr="Afbeelding met meubels, kleding, stoel, koffietafel&#10;&#10;Automatisch gegenereerde beschrijving">
            <a:extLst>
              <a:ext uri="{FF2B5EF4-FFF2-40B4-BE49-F238E27FC236}">
                <a16:creationId xmlns:a16="http://schemas.microsoft.com/office/drawing/2014/main" id="{D50F0004-5419-6104-8FD6-E100566C2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4100" y="1696721"/>
            <a:ext cx="4402982" cy="4321314"/>
          </a:xfrm>
          <a:prstGeom prst="rect">
            <a:avLst/>
          </a:prstGeom>
        </p:spPr>
      </p:pic>
    </p:spTree>
    <p:extLst>
      <p:ext uri="{BB962C8B-B14F-4D97-AF65-F5344CB8AC3E}">
        <p14:creationId xmlns:p14="http://schemas.microsoft.com/office/powerpoint/2010/main" val="3935378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D011E0B8-3867-6B3F-B54F-2DFDD443E20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288" b="4288"/>
          <a:stretch>
            <a:fillRect/>
          </a:stretch>
        </p:blipFill>
        <p:spPr/>
      </p:pic>
      <p:sp>
        <p:nvSpPr>
          <p:cNvPr id="3" name="Tijdelijke aanduiding voor tekst 2">
            <a:extLst>
              <a:ext uri="{FF2B5EF4-FFF2-40B4-BE49-F238E27FC236}">
                <a16:creationId xmlns:a16="http://schemas.microsoft.com/office/drawing/2014/main" id="{B6FBD57F-81F4-09B7-1577-E0D40E9F2583}"/>
              </a:ext>
            </a:extLst>
          </p:cNvPr>
          <p:cNvSpPr>
            <a:spLocks noGrp="1"/>
          </p:cNvSpPr>
          <p:nvPr>
            <p:ph type="body" sz="quarter" idx="15"/>
          </p:nvPr>
        </p:nvSpPr>
        <p:spPr/>
        <p:txBody>
          <a:bodyPr>
            <a:noAutofit/>
          </a:bodyPr>
          <a:lstStyle/>
          <a:p>
            <a:r>
              <a:rPr lang="nl-NL" sz="4000" dirty="0">
                <a:latin typeface="Arial" panose="020B0604020202020204" pitchFamily="34" charset="0"/>
                <a:cs typeface="Arial" panose="020B0604020202020204" pitchFamily="34" charset="0"/>
              </a:rPr>
              <a:t>Voorbeeld zaken</a:t>
            </a:r>
          </a:p>
        </p:txBody>
      </p:sp>
    </p:spTree>
    <p:extLst>
      <p:ext uri="{BB962C8B-B14F-4D97-AF65-F5344CB8AC3E}">
        <p14:creationId xmlns:p14="http://schemas.microsoft.com/office/powerpoint/2010/main" val="3728442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647FA35E-0EA8-0497-85FA-F08C9FD895E2}"/>
              </a:ext>
            </a:extLst>
          </p:cNvPr>
          <p:cNvSpPr>
            <a:spLocks noGrp="1"/>
          </p:cNvSpPr>
          <p:nvPr>
            <p:ph idx="1"/>
          </p:nvPr>
        </p:nvSpPr>
        <p:spPr>
          <a:xfrm>
            <a:off x="841375" y="2028616"/>
            <a:ext cx="7972425" cy="3718967"/>
          </a:xfrm>
        </p:spPr>
        <p:txBody>
          <a:bodyPr/>
          <a:lstStyle/>
          <a:p>
            <a:pPr marL="342900" indent="-342900">
              <a:lnSpc>
                <a:spcPct val="150000"/>
              </a:lnSpc>
              <a:buFont typeface="Arial" panose="020B0604020202020204" pitchFamily="34" charset="0"/>
              <a:buChar char="•"/>
            </a:pPr>
            <a:r>
              <a:rPr lang="nl-NL" sz="1800" dirty="0">
                <a:latin typeface="Arial" panose="020B0604020202020204" pitchFamily="34" charset="0"/>
                <a:cs typeface="Arial" panose="020B0604020202020204" pitchFamily="34" charset="0"/>
              </a:rPr>
              <a:t>BPF B vindt dat onderneming X  onder  haar werkingssfeer valt</a:t>
            </a:r>
          </a:p>
          <a:p>
            <a:pPr marL="342900" indent="-342900">
              <a:lnSpc>
                <a:spcPct val="150000"/>
              </a:lnSpc>
              <a:buFont typeface="Arial" panose="020B0604020202020204" pitchFamily="34" charset="0"/>
              <a:buChar char="•"/>
            </a:pPr>
            <a:r>
              <a:rPr lang="nl-NL" sz="1800" dirty="0">
                <a:latin typeface="Arial" panose="020B0604020202020204" pitchFamily="34" charset="0"/>
                <a:cs typeface="Arial" panose="020B0604020202020204" pitchFamily="34" charset="0"/>
              </a:rPr>
              <a:t>Onderneming X valt nu onder BPF A</a:t>
            </a:r>
          </a:p>
          <a:p>
            <a:pPr marL="342900" indent="-342900">
              <a:lnSpc>
                <a:spcPct val="150000"/>
              </a:lnSpc>
              <a:buFont typeface="Arial" panose="020B0604020202020204" pitchFamily="34" charset="0"/>
              <a:buChar char="•"/>
            </a:pPr>
            <a:r>
              <a:rPr lang="nl-NL" sz="1800" dirty="0">
                <a:latin typeface="Arial" panose="020B0604020202020204" pitchFamily="34" charset="0"/>
                <a:cs typeface="Arial" panose="020B0604020202020204" pitchFamily="34" charset="0"/>
              </a:rPr>
              <a:t>Onderneming X geeft aan dat hij wel 2 zieke werknemers heeft</a:t>
            </a:r>
          </a:p>
          <a:p>
            <a:pPr marL="342900" indent="-342900">
              <a:lnSpc>
                <a:spcPct val="150000"/>
              </a:lnSpc>
              <a:buFont typeface="Arial" panose="020B0604020202020204" pitchFamily="34" charset="0"/>
              <a:buChar char="•"/>
            </a:pPr>
            <a:r>
              <a:rPr lang="nl-NL" sz="1800" dirty="0">
                <a:latin typeface="Arial" panose="020B0604020202020204" pitchFamily="34" charset="0"/>
                <a:cs typeface="Arial" panose="020B0604020202020204" pitchFamily="34" charset="0"/>
              </a:rPr>
              <a:t>Pensioen gaat over van BPF A naar B</a:t>
            </a:r>
          </a:p>
          <a:p>
            <a:pPr marL="342900" indent="-342900">
              <a:lnSpc>
                <a:spcPct val="150000"/>
              </a:lnSpc>
              <a:buFont typeface="Arial" panose="020B0604020202020204" pitchFamily="34" charset="0"/>
              <a:buChar char="•"/>
            </a:pPr>
            <a:r>
              <a:rPr lang="nl-NL" sz="1800" dirty="0">
                <a:latin typeface="Arial" panose="020B0604020202020204" pitchFamily="34" charset="0"/>
                <a:cs typeface="Arial" panose="020B0604020202020204" pitchFamily="34" charset="0"/>
              </a:rPr>
              <a:t>Werknemer komt in de WIA</a:t>
            </a:r>
          </a:p>
          <a:p>
            <a:pPr marL="342900" indent="-342900">
              <a:lnSpc>
                <a:spcPct val="150000"/>
              </a:lnSpc>
              <a:buFont typeface="Arial" panose="020B0604020202020204" pitchFamily="34" charset="0"/>
              <a:buChar char="•"/>
            </a:pPr>
            <a:r>
              <a:rPr lang="nl-NL" sz="1800" dirty="0">
                <a:latin typeface="Arial" panose="020B0604020202020204" pitchFamily="34" charset="0"/>
                <a:cs typeface="Arial" panose="020B0604020202020204" pitchFamily="34" charset="0"/>
              </a:rPr>
              <a:t>BPF B weigert PVA omdat deze geen inloopt dekt</a:t>
            </a:r>
          </a:p>
          <a:p>
            <a:pPr marL="342900" indent="-342900">
              <a:lnSpc>
                <a:spcPct val="150000"/>
              </a:lnSpc>
              <a:buFont typeface="Arial" panose="020B0604020202020204" pitchFamily="34" charset="0"/>
              <a:buChar char="•"/>
            </a:pPr>
            <a:r>
              <a:rPr lang="nl-NL" sz="1800" dirty="0">
                <a:latin typeface="Arial" panose="020B0604020202020204" pitchFamily="34" charset="0"/>
                <a:cs typeface="Arial" panose="020B0604020202020204" pitchFamily="34" charset="0"/>
              </a:rPr>
              <a:t>BPF A weigert PVA omdat deze geen uitloop dekt</a:t>
            </a:r>
          </a:p>
        </p:txBody>
      </p:sp>
      <p:sp>
        <p:nvSpPr>
          <p:cNvPr id="4" name="Tijdelijke aanduiding voor tekst 3">
            <a:extLst>
              <a:ext uri="{FF2B5EF4-FFF2-40B4-BE49-F238E27FC236}">
                <a16:creationId xmlns:a16="http://schemas.microsoft.com/office/drawing/2014/main" id="{FE457D4F-79EC-933F-B510-AF3295D02F27}"/>
              </a:ext>
            </a:extLst>
          </p:cNvPr>
          <p:cNvSpPr>
            <a:spLocks noGrp="1"/>
          </p:cNvSpPr>
          <p:nvPr>
            <p:ph type="body" sz="quarter" idx="15"/>
          </p:nvPr>
        </p:nvSpPr>
        <p:spPr/>
        <p:txBody>
          <a:bodyPr/>
          <a:lstStyle/>
          <a:p>
            <a:r>
              <a:rPr lang="nl-NL" sz="4000" dirty="0">
                <a:latin typeface="Arial" panose="020B0604020202020204" pitchFamily="34" charset="0"/>
                <a:cs typeface="Arial" panose="020B0604020202020204" pitchFamily="34" charset="0"/>
              </a:rPr>
              <a:t>Arbeidsongeschikte geen PVA door wisseling van bedrijfstak</a:t>
            </a:r>
          </a:p>
        </p:txBody>
      </p:sp>
      <p:pic>
        <p:nvPicPr>
          <p:cNvPr id="5" name="Afbeelding 4">
            <a:extLst>
              <a:ext uri="{FF2B5EF4-FFF2-40B4-BE49-F238E27FC236}">
                <a16:creationId xmlns:a16="http://schemas.microsoft.com/office/drawing/2014/main" id="{C9BDE2CF-6E52-40D2-7BA2-80154F90CE4C}"/>
              </a:ext>
            </a:extLst>
          </p:cNvPr>
          <p:cNvPicPr>
            <a:picLocks noChangeAspect="1"/>
          </p:cNvPicPr>
          <p:nvPr/>
        </p:nvPicPr>
        <p:blipFill>
          <a:blip r:embed="rId2"/>
          <a:stretch>
            <a:fillRect/>
          </a:stretch>
        </p:blipFill>
        <p:spPr>
          <a:xfrm>
            <a:off x="7601857" y="3805475"/>
            <a:ext cx="3596368" cy="2545744"/>
          </a:xfrm>
          <a:prstGeom prst="rect">
            <a:avLst/>
          </a:prstGeom>
        </p:spPr>
      </p:pic>
    </p:spTree>
    <p:extLst>
      <p:ext uri="{BB962C8B-B14F-4D97-AF65-F5344CB8AC3E}">
        <p14:creationId xmlns:p14="http://schemas.microsoft.com/office/powerpoint/2010/main" val="973300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1090F5B-8578-C16F-3F80-8A6AF1DA11B0}"/>
              </a:ext>
            </a:extLst>
          </p:cNvPr>
          <p:cNvSpPr>
            <a:spLocks noGrp="1"/>
          </p:cNvSpPr>
          <p:nvPr>
            <p:ph idx="1"/>
          </p:nvPr>
        </p:nvSpPr>
        <p:spPr>
          <a:xfrm>
            <a:off x="860426" y="1839912"/>
            <a:ext cx="7324725" cy="6268383"/>
          </a:xfrm>
        </p:spPr>
        <p:txBody>
          <a:bodyPr/>
          <a:lstStyle/>
          <a:p>
            <a:pPr marL="342900" indent="-342900">
              <a:buFont typeface="Arial" panose="020B0604020202020204" pitchFamily="34" charset="0"/>
              <a:buChar char="•"/>
            </a:pPr>
            <a:r>
              <a:rPr lang="nl-NL" dirty="0">
                <a:latin typeface="Arial" panose="020B0604020202020204" pitchFamily="34" charset="0"/>
                <a:cs typeface="Arial" panose="020B0604020202020204" pitchFamily="34" charset="0"/>
              </a:rPr>
              <a:t>Pensioenreglement: gehuwd voor uitdiensttreding</a:t>
            </a:r>
          </a:p>
          <a:p>
            <a:pPr marL="342900" indent="-342900">
              <a:buFont typeface="Arial" panose="020B0604020202020204" pitchFamily="34" charset="0"/>
              <a:buChar char="•"/>
            </a:pPr>
            <a:r>
              <a:rPr lang="nl-NL" dirty="0">
                <a:latin typeface="Arial" panose="020B0604020202020204" pitchFamily="34" charset="0"/>
                <a:cs typeface="Arial" panose="020B0604020202020204" pitchFamily="34" charset="0"/>
              </a:rPr>
              <a:t>Communicatie pensioenfonds</a:t>
            </a:r>
          </a:p>
          <a:p>
            <a:pPr marL="608013" lvl="1" indent="-342900"/>
            <a:r>
              <a:rPr lang="nl-NL" dirty="0">
                <a:latin typeface="Arial" panose="020B0604020202020204" pitchFamily="34" charset="0"/>
                <a:cs typeface="Arial" panose="020B0604020202020204" pitchFamily="34" charset="0"/>
              </a:rPr>
              <a:t>Voorwaarde gemeld op pensioenopgave 1995</a:t>
            </a:r>
          </a:p>
          <a:p>
            <a:pPr marL="608013" lvl="1" indent="-342900"/>
            <a:r>
              <a:rPr lang="nl-NL" dirty="0">
                <a:latin typeface="Arial" panose="020B0604020202020204" pitchFamily="34" charset="0"/>
                <a:cs typeface="Arial" panose="020B0604020202020204" pitchFamily="34" charset="0"/>
              </a:rPr>
              <a:t>Fonds heeft geen pensioenopgave meer klager (normaal wel)</a:t>
            </a:r>
          </a:p>
          <a:p>
            <a:pPr marL="608013" lvl="1" indent="-342900"/>
            <a:r>
              <a:rPr lang="nl-NL" dirty="0">
                <a:latin typeface="Arial" panose="020B0604020202020204" pitchFamily="34" charset="0"/>
                <a:cs typeface="Arial" panose="020B0604020202020204" pitchFamily="34" charset="0"/>
              </a:rPr>
              <a:t>Deelnemer at al in bijzonder positie voor uitdiensttreding</a:t>
            </a:r>
          </a:p>
          <a:p>
            <a:pPr marL="608013" lvl="1" indent="-342900"/>
            <a:r>
              <a:rPr lang="nl-NL" dirty="0">
                <a:latin typeface="Arial" panose="020B0604020202020204" pitchFamily="34" charset="0"/>
                <a:cs typeface="Arial" panose="020B0604020202020204" pitchFamily="34" charset="0"/>
              </a:rPr>
              <a:t>Deelnemer in 1996 uit dienst</a:t>
            </a:r>
          </a:p>
          <a:p>
            <a:pPr marL="342900" indent="-342900">
              <a:buFont typeface="Arial" panose="020B0604020202020204" pitchFamily="34" charset="0"/>
              <a:buChar char="•"/>
            </a:pPr>
            <a:r>
              <a:rPr lang="nl-NL" dirty="0">
                <a:latin typeface="Arial" panose="020B0604020202020204" pitchFamily="34" charset="0"/>
                <a:cs typeface="Arial" panose="020B0604020202020204" pitchFamily="34" charset="0"/>
              </a:rPr>
              <a:t>Deelnemer huwt in 2001</a:t>
            </a:r>
          </a:p>
          <a:p>
            <a:pPr marL="342900" indent="-342900">
              <a:buFont typeface="Arial" panose="020B0604020202020204" pitchFamily="34" charset="0"/>
              <a:buChar char="•"/>
            </a:pPr>
            <a:r>
              <a:rPr lang="nl-NL" dirty="0">
                <a:latin typeface="Arial" panose="020B0604020202020204" pitchFamily="34" charset="0"/>
                <a:cs typeface="Arial" panose="020B0604020202020204" pitchFamily="34" charset="0"/>
              </a:rPr>
              <a:t>Deelnemer gaat in 2009 met pensioen</a:t>
            </a:r>
          </a:p>
          <a:p>
            <a:pPr marL="608013" lvl="1" indent="-342900"/>
            <a:r>
              <a:rPr lang="nl-NL" dirty="0">
                <a:latin typeface="Arial" panose="020B0604020202020204" pitchFamily="34" charset="0"/>
                <a:cs typeface="Arial" panose="020B0604020202020204" pitchFamily="34" charset="0"/>
              </a:rPr>
              <a:t>Pensioenopgaven met partnerpensioen van € 1663</a:t>
            </a:r>
          </a:p>
          <a:p>
            <a:pPr marL="608013" lvl="1" indent="-342900"/>
            <a:r>
              <a:rPr lang="nl-NL" dirty="0">
                <a:latin typeface="Arial" panose="020B0604020202020204" pitchFamily="34" charset="0"/>
                <a:cs typeface="Arial" panose="020B0604020202020204" pitchFamily="34" charset="0"/>
              </a:rPr>
              <a:t>Op betaalspecificaties van 2011 tot en met 2016 staat ook een later partnerpensioen.</a:t>
            </a:r>
          </a:p>
          <a:p>
            <a:pPr marL="608013" lvl="1" indent="-342900"/>
            <a:r>
              <a:rPr lang="nl-NL" dirty="0">
                <a:latin typeface="Arial" panose="020B0604020202020204" pitchFamily="34" charset="0"/>
                <a:cs typeface="Arial" panose="020B0604020202020204" pitchFamily="34" charset="0"/>
              </a:rPr>
              <a:t>UPO 2018 hoogte partner pensioen +  naam en geboortedatum</a:t>
            </a:r>
          </a:p>
          <a:p>
            <a:pPr marL="608013" lvl="1" indent="-342900"/>
            <a:r>
              <a:rPr lang="nl-NL" dirty="0">
                <a:latin typeface="Arial" panose="020B0604020202020204" pitchFamily="34" charset="0"/>
                <a:cs typeface="Arial" panose="020B0604020202020204" pitchFamily="34" charset="0"/>
              </a:rPr>
              <a:t>UPO 2019 en 2021 niet meer te vinden over P.P. (ook geen nul)</a:t>
            </a:r>
          </a:p>
          <a:p>
            <a:pPr marL="608013" lvl="1" indent="-342900"/>
            <a:endParaRPr lang="nl-NL" dirty="0"/>
          </a:p>
          <a:p>
            <a:pPr marL="342900" indent="-342900"/>
            <a:endParaRPr lang="nl-NL" dirty="0"/>
          </a:p>
          <a:p>
            <a:pPr marL="608013" lvl="1" indent="-342900"/>
            <a:endParaRPr lang="nl-NL" dirty="0"/>
          </a:p>
          <a:p>
            <a:pPr marL="342900" indent="-342900">
              <a:buFont typeface="Arial" panose="020B0604020202020204" pitchFamily="34" charset="0"/>
              <a:buChar char="•"/>
            </a:pPr>
            <a:endParaRPr lang="nl-NL" dirty="0"/>
          </a:p>
        </p:txBody>
      </p:sp>
      <p:sp>
        <p:nvSpPr>
          <p:cNvPr id="4" name="Tijdelijke aanduiding voor tekst 3">
            <a:extLst>
              <a:ext uri="{FF2B5EF4-FFF2-40B4-BE49-F238E27FC236}">
                <a16:creationId xmlns:a16="http://schemas.microsoft.com/office/drawing/2014/main" id="{92FE3E0B-0226-453B-B865-18B68FEF8934}"/>
              </a:ext>
            </a:extLst>
          </p:cNvPr>
          <p:cNvSpPr>
            <a:spLocks noGrp="1"/>
          </p:cNvSpPr>
          <p:nvPr>
            <p:ph type="body" sz="quarter" idx="15"/>
          </p:nvPr>
        </p:nvSpPr>
        <p:spPr/>
        <p:txBody>
          <a:bodyPr/>
          <a:lstStyle/>
          <a:p>
            <a:r>
              <a:rPr lang="nl-NL" sz="4000" dirty="0">
                <a:latin typeface="Arial" panose="020B0604020202020204" pitchFamily="34" charset="0"/>
                <a:cs typeface="Arial" panose="020B0604020202020204" pitchFamily="34" charset="0"/>
              </a:rPr>
              <a:t>Casus partner pensioen</a:t>
            </a:r>
          </a:p>
        </p:txBody>
      </p:sp>
      <p:grpSp>
        <p:nvGrpSpPr>
          <p:cNvPr id="13" name="Groep 12">
            <a:extLst>
              <a:ext uri="{FF2B5EF4-FFF2-40B4-BE49-F238E27FC236}">
                <a16:creationId xmlns:a16="http://schemas.microsoft.com/office/drawing/2014/main" id="{2B894C58-AF32-EA62-239C-30C5788669F5}"/>
              </a:ext>
            </a:extLst>
          </p:cNvPr>
          <p:cNvGrpSpPr/>
          <p:nvPr/>
        </p:nvGrpSpPr>
        <p:grpSpPr>
          <a:xfrm>
            <a:off x="8550086" y="2471581"/>
            <a:ext cx="2817694" cy="2617943"/>
            <a:chOff x="9422553" y="3114676"/>
            <a:chExt cx="1660784" cy="1543048"/>
          </a:xfrm>
        </p:grpSpPr>
        <p:pic>
          <p:nvPicPr>
            <p:cNvPr id="5" name="Graphic 4" descr="Parasol met effen opvulling">
              <a:extLst>
                <a:ext uri="{FF2B5EF4-FFF2-40B4-BE49-F238E27FC236}">
                  <a16:creationId xmlns:a16="http://schemas.microsoft.com/office/drawing/2014/main" id="{DBC9D46A-AD6E-3889-0908-20E25084F07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37702" y="3114676"/>
              <a:ext cx="914400" cy="914400"/>
            </a:xfrm>
            <a:prstGeom prst="rect">
              <a:avLst/>
            </a:prstGeom>
          </p:spPr>
        </p:pic>
        <p:pic>
          <p:nvPicPr>
            <p:cNvPr id="8" name="Graphic 7" descr="Vrouwelijk profiel met effen opvulling">
              <a:extLst>
                <a:ext uri="{FF2B5EF4-FFF2-40B4-BE49-F238E27FC236}">
                  <a16:creationId xmlns:a16="http://schemas.microsoft.com/office/drawing/2014/main" id="{DD3D925C-084F-4958-410C-F8D3748C3E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22553" y="3743324"/>
              <a:ext cx="914400" cy="914400"/>
            </a:xfrm>
            <a:prstGeom prst="rect">
              <a:avLst/>
            </a:prstGeom>
          </p:spPr>
        </p:pic>
        <p:pic>
          <p:nvPicPr>
            <p:cNvPr id="10" name="Graphic 9" descr="Mannelijk profiel met effen opvulling">
              <a:extLst>
                <a:ext uri="{FF2B5EF4-FFF2-40B4-BE49-F238E27FC236}">
                  <a16:creationId xmlns:a16="http://schemas.microsoft.com/office/drawing/2014/main" id="{3F84541D-BDC8-1136-4818-878DF1DCD3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68937" y="3743324"/>
              <a:ext cx="914400" cy="914400"/>
            </a:xfrm>
            <a:prstGeom prst="rect">
              <a:avLst/>
            </a:prstGeom>
          </p:spPr>
        </p:pic>
      </p:grpSp>
    </p:spTree>
    <p:extLst>
      <p:ext uri="{BB962C8B-B14F-4D97-AF65-F5344CB8AC3E}">
        <p14:creationId xmlns:p14="http://schemas.microsoft.com/office/powerpoint/2010/main" val="233766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ECBC72-B9B1-7AF2-2ED7-1B263F16D57C}"/>
              </a:ext>
            </a:extLst>
          </p:cNvPr>
          <p:cNvSpPr>
            <a:spLocks noGrp="1"/>
          </p:cNvSpPr>
          <p:nvPr>
            <p:ph type="title"/>
          </p:nvPr>
        </p:nvSpPr>
        <p:spPr>
          <a:xfrm>
            <a:off x="0" y="412511"/>
            <a:ext cx="12191999" cy="646331"/>
          </a:xfrm>
        </p:spPr>
        <p:txBody>
          <a:bodyPr/>
          <a:lstStyle/>
          <a:p>
            <a:pPr algn="ctr"/>
            <a:r>
              <a:rPr lang="nl-NL" sz="4000" dirty="0">
                <a:latin typeface="Arial" panose="020B0604020202020204" pitchFamily="34" charset="0"/>
                <a:cs typeface="Arial" panose="020B0604020202020204" pitchFamily="34" charset="0"/>
              </a:rPr>
              <a:t>Pensioen versus (financieel) product</a:t>
            </a:r>
          </a:p>
        </p:txBody>
      </p:sp>
      <p:sp>
        <p:nvSpPr>
          <p:cNvPr id="6" name="Tijdelijke aanduiding voor inhoud 5">
            <a:extLst>
              <a:ext uri="{FF2B5EF4-FFF2-40B4-BE49-F238E27FC236}">
                <a16:creationId xmlns:a16="http://schemas.microsoft.com/office/drawing/2014/main" id="{4FFA7139-D9AB-5C2E-4162-13304301AC7B}"/>
              </a:ext>
            </a:extLst>
          </p:cNvPr>
          <p:cNvSpPr>
            <a:spLocks noGrp="1"/>
          </p:cNvSpPr>
          <p:nvPr>
            <p:ph idx="1"/>
          </p:nvPr>
        </p:nvSpPr>
        <p:spPr>
          <a:xfrm>
            <a:off x="4411662" y="1534138"/>
            <a:ext cx="3829050" cy="414334"/>
          </a:xfrm>
        </p:spPr>
        <p:txBody>
          <a:bodyPr>
            <a:noAutofit/>
          </a:bodyPr>
          <a:lstStyle/>
          <a:p>
            <a:pPr marL="0" indent="0" algn="ctr">
              <a:buNone/>
            </a:pPr>
            <a:r>
              <a:rPr lang="nl-NL" sz="1800" dirty="0">
                <a:latin typeface="Arial" panose="020B0604020202020204" pitchFamily="34" charset="0"/>
                <a:cs typeface="Arial" panose="020B0604020202020204" pitchFamily="34" charset="0"/>
              </a:rPr>
              <a:t>Bijvoorbeeld Wet Financieel Toezicht</a:t>
            </a:r>
          </a:p>
          <a:p>
            <a:pPr marL="0" indent="0" algn="ctr">
              <a:buNone/>
            </a:pPr>
            <a:r>
              <a:rPr lang="nl-NL" sz="1800" dirty="0">
                <a:latin typeface="Arial" panose="020B0604020202020204" pitchFamily="34" charset="0"/>
                <a:cs typeface="Arial" panose="020B0604020202020204" pitchFamily="34" charset="0"/>
              </a:rPr>
              <a:t>Zorgplichten </a:t>
            </a:r>
          </a:p>
          <a:p>
            <a:pPr marL="0" indent="0" algn="ctr">
              <a:buNone/>
            </a:pPr>
            <a:r>
              <a:rPr lang="nl-NL" sz="1800" dirty="0">
                <a:latin typeface="Arial" panose="020B0604020202020204" pitchFamily="34" charset="0"/>
                <a:cs typeface="Arial" panose="020B0604020202020204" pitchFamily="34" charset="0"/>
              </a:rPr>
              <a:t>Rechtstreeks individueel  contract</a:t>
            </a:r>
          </a:p>
          <a:p>
            <a:pPr marL="0" indent="0">
              <a:buNone/>
            </a:pPr>
            <a:endParaRPr lang="nl-NL" sz="1800" dirty="0">
              <a:latin typeface="Arial" panose="020B0604020202020204" pitchFamily="34" charset="0"/>
              <a:cs typeface="Arial" panose="020B0604020202020204" pitchFamily="34" charset="0"/>
            </a:endParaRPr>
          </a:p>
        </p:txBody>
      </p:sp>
      <p:sp>
        <p:nvSpPr>
          <p:cNvPr id="7" name="Rechthoek 6">
            <a:extLst>
              <a:ext uri="{FF2B5EF4-FFF2-40B4-BE49-F238E27FC236}">
                <a16:creationId xmlns:a16="http://schemas.microsoft.com/office/drawing/2014/main" id="{3665111B-59F9-8ADF-D8DC-3C8E57F40F68}"/>
              </a:ext>
            </a:extLst>
          </p:cNvPr>
          <p:cNvSpPr/>
          <p:nvPr/>
        </p:nvSpPr>
        <p:spPr>
          <a:xfrm>
            <a:off x="1445895" y="2196703"/>
            <a:ext cx="2760980" cy="10382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latin typeface="Arial" panose="020B0604020202020204" pitchFamily="34" charset="0"/>
                <a:cs typeface="Arial" panose="020B0604020202020204" pitchFamily="34" charset="0"/>
              </a:rPr>
              <a:t>Dienstverlener </a:t>
            </a:r>
          </a:p>
        </p:txBody>
      </p:sp>
      <p:sp>
        <p:nvSpPr>
          <p:cNvPr id="8" name="Ovaal 7">
            <a:extLst>
              <a:ext uri="{FF2B5EF4-FFF2-40B4-BE49-F238E27FC236}">
                <a16:creationId xmlns:a16="http://schemas.microsoft.com/office/drawing/2014/main" id="{BC762FB2-2261-EB81-001D-1ED1C122575E}"/>
              </a:ext>
            </a:extLst>
          </p:cNvPr>
          <p:cNvSpPr/>
          <p:nvPr/>
        </p:nvSpPr>
        <p:spPr>
          <a:xfrm>
            <a:off x="8445500" y="4746069"/>
            <a:ext cx="2113280" cy="1038226"/>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latin typeface="Arial" panose="020B0604020202020204" pitchFamily="34" charset="0"/>
                <a:cs typeface="Arial" panose="020B0604020202020204" pitchFamily="34" charset="0"/>
              </a:rPr>
              <a:t>Deelnemer</a:t>
            </a:r>
          </a:p>
        </p:txBody>
      </p:sp>
      <p:cxnSp>
        <p:nvCxnSpPr>
          <p:cNvPr id="12" name="Rechte verbindingslijn met pijl 11">
            <a:extLst>
              <a:ext uri="{FF2B5EF4-FFF2-40B4-BE49-F238E27FC236}">
                <a16:creationId xmlns:a16="http://schemas.microsoft.com/office/drawing/2014/main" id="{C83CE717-3321-D486-F1F9-64F610458558}"/>
              </a:ext>
            </a:extLst>
          </p:cNvPr>
          <p:cNvCxnSpPr/>
          <p:nvPr/>
        </p:nvCxnSpPr>
        <p:spPr>
          <a:xfrm>
            <a:off x="4616450" y="2631044"/>
            <a:ext cx="341947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3" name="Afbeelding 12">
            <a:extLst>
              <a:ext uri="{FF2B5EF4-FFF2-40B4-BE49-F238E27FC236}">
                <a16:creationId xmlns:a16="http://schemas.microsoft.com/office/drawing/2014/main" id="{16A01D97-DBD1-AF52-B1F9-2595040D0FBB}"/>
              </a:ext>
            </a:extLst>
          </p:cNvPr>
          <p:cNvPicPr>
            <a:picLocks noChangeAspect="1"/>
          </p:cNvPicPr>
          <p:nvPr/>
        </p:nvPicPr>
        <p:blipFill>
          <a:blip r:embed="rId2"/>
          <a:stretch>
            <a:fillRect/>
          </a:stretch>
        </p:blipFill>
        <p:spPr>
          <a:xfrm>
            <a:off x="4664681" y="3026336"/>
            <a:ext cx="1694336" cy="593018"/>
          </a:xfrm>
          <a:prstGeom prst="rect">
            <a:avLst/>
          </a:prstGeom>
        </p:spPr>
      </p:pic>
      <p:pic>
        <p:nvPicPr>
          <p:cNvPr id="14" name="Afbeelding 13">
            <a:extLst>
              <a:ext uri="{FF2B5EF4-FFF2-40B4-BE49-F238E27FC236}">
                <a16:creationId xmlns:a16="http://schemas.microsoft.com/office/drawing/2014/main" id="{E247EDC7-72E4-3139-A390-FB66A260498E}"/>
              </a:ext>
            </a:extLst>
          </p:cNvPr>
          <p:cNvPicPr>
            <a:picLocks noChangeAspect="1"/>
          </p:cNvPicPr>
          <p:nvPr/>
        </p:nvPicPr>
        <p:blipFill>
          <a:blip r:embed="rId3"/>
          <a:stretch>
            <a:fillRect/>
          </a:stretch>
        </p:blipFill>
        <p:spPr>
          <a:xfrm>
            <a:off x="1226820" y="4084876"/>
            <a:ext cx="3625693" cy="2360613"/>
          </a:xfrm>
          <a:prstGeom prst="rect">
            <a:avLst/>
          </a:prstGeom>
        </p:spPr>
      </p:pic>
      <p:sp>
        <p:nvSpPr>
          <p:cNvPr id="15" name="Ovaal 14">
            <a:extLst>
              <a:ext uri="{FF2B5EF4-FFF2-40B4-BE49-F238E27FC236}">
                <a16:creationId xmlns:a16="http://schemas.microsoft.com/office/drawing/2014/main" id="{B2A0D622-756B-97A3-E16C-476CE638F08E}"/>
              </a:ext>
            </a:extLst>
          </p:cNvPr>
          <p:cNvSpPr/>
          <p:nvPr/>
        </p:nvSpPr>
        <p:spPr>
          <a:xfrm>
            <a:off x="8445500" y="2196703"/>
            <a:ext cx="2113280" cy="10382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latin typeface="Arial" panose="020B0604020202020204" pitchFamily="34" charset="0"/>
                <a:cs typeface="Arial" panose="020B0604020202020204" pitchFamily="34" charset="0"/>
              </a:rPr>
              <a:t>consument</a:t>
            </a:r>
          </a:p>
        </p:txBody>
      </p:sp>
      <p:cxnSp>
        <p:nvCxnSpPr>
          <p:cNvPr id="17" name="Rechte verbindingslijn met pijl 16">
            <a:extLst>
              <a:ext uri="{FF2B5EF4-FFF2-40B4-BE49-F238E27FC236}">
                <a16:creationId xmlns:a16="http://schemas.microsoft.com/office/drawing/2014/main" id="{DFADD71F-64C9-0590-5502-3127ECAF8359}"/>
              </a:ext>
            </a:extLst>
          </p:cNvPr>
          <p:cNvCxnSpPr>
            <a:cxnSpLocks/>
            <a:stCxn id="14" idx="3"/>
          </p:cNvCxnSpPr>
          <p:nvPr/>
        </p:nvCxnSpPr>
        <p:spPr>
          <a:xfrm flipV="1">
            <a:off x="4852513" y="5265182"/>
            <a:ext cx="333390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7E7F1BAC-4F99-4494-1AD0-118BC3C82222}"/>
              </a:ext>
            </a:extLst>
          </p:cNvPr>
          <p:cNvSpPr txBox="1"/>
          <p:nvPr/>
        </p:nvSpPr>
        <p:spPr>
          <a:xfrm>
            <a:off x="5070809" y="4616151"/>
            <a:ext cx="3348032" cy="646331"/>
          </a:xfrm>
          <a:prstGeom prst="rect">
            <a:avLst/>
          </a:prstGeom>
          <a:noFill/>
        </p:spPr>
        <p:txBody>
          <a:bodyPr wrap="none" rtlCol="0">
            <a:spAutoFit/>
          </a:bodyPr>
          <a:lstStyle/>
          <a:p>
            <a:r>
              <a:rPr lang="nl-NL" dirty="0">
                <a:latin typeface="Arial" panose="020B0604020202020204" pitchFamily="34" charset="0"/>
                <a:cs typeface="Arial" panose="020B0604020202020204" pitchFamily="34" charset="0"/>
              </a:rPr>
              <a:t>PW of WTP – zwakkere positie</a:t>
            </a:r>
          </a:p>
          <a:p>
            <a:r>
              <a:rPr lang="nl-NL" dirty="0">
                <a:latin typeface="Arial" panose="020B0604020202020204" pitchFamily="34" charset="0"/>
                <a:cs typeface="Arial" panose="020B0604020202020204" pitchFamily="34" charset="0"/>
              </a:rPr>
              <a:t>redelijkheid &amp; billijkheid</a:t>
            </a:r>
          </a:p>
        </p:txBody>
      </p:sp>
      <p:pic>
        <p:nvPicPr>
          <p:cNvPr id="20" name="Afbeelding 19">
            <a:extLst>
              <a:ext uri="{FF2B5EF4-FFF2-40B4-BE49-F238E27FC236}">
                <a16:creationId xmlns:a16="http://schemas.microsoft.com/office/drawing/2014/main" id="{EB93D00E-F7D4-97E3-A008-F689FB70E2A0}"/>
              </a:ext>
            </a:extLst>
          </p:cNvPr>
          <p:cNvPicPr>
            <a:picLocks noChangeAspect="1"/>
          </p:cNvPicPr>
          <p:nvPr/>
        </p:nvPicPr>
        <p:blipFill>
          <a:blip r:embed="rId4"/>
          <a:stretch>
            <a:fillRect/>
          </a:stretch>
        </p:blipFill>
        <p:spPr>
          <a:xfrm>
            <a:off x="6757826" y="2999954"/>
            <a:ext cx="1537018" cy="627888"/>
          </a:xfrm>
          <a:prstGeom prst="rect">
            <a:avLst/>
          </a:prstGeom>
        </p:spPr>
      </p:pic>
      <p:pic>
        <p:nvPicPr>
          <p:cNvPr id="3" name="Afbeelding 2">
            <a:extLst>
              <a:ext uri="{FF2B5EF4-FFF2-40B4-BE49-F238E27FC236}">
                <a16:creationId xmlns:a16="http://schemas.microsoft.com/office/drawing/2014/main" id="{F3A87663-5C77-7327-1958-9468A51A86FD}"/>
              </a:ext>
            </a:extLst>
          </p:cNvPr>
          <p:cNvPicPr>
            <a:picLocks noChangeAspect="1"/>
          </p:cNvPicPr>
          <p:nvPr/>
        </p:nvPicPr>
        <p:blipFill>
          <a:blip r:embed="rId5"/>
          <a:stretch>
            <a:fillRect/>
          </a:stretch>
        </p:blipFill>
        <p:spPr>
          <a:xfrm>
            <a:off x="6118457" y="5405676"/>
            <a:ext cx="1195387" cy="957262"/>
          </a:xfrm>
          <a:prstGeom prst="rect">
            <a:avLst/>
          </a:prstGeom>
        </p:spPr>
      </p:pic>
    </p:spTree>
    <p:extLst>
      <p:ext uri="{BB962C8B-B14F-4D97-AF65-F5344CB8AC3E}">
        <p14:creationId xmlns:p14="http://schemas.microsoft.com/office/powerpoint/2010/main" val="3281748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tekst, lijn, driehoek, schermopname&#10;&#10;Automatisch gegenereerde beschrijving">
            <a:extLst>
              <a:ext uri="{FF2B5EF4-FFF2-40B4-BE49-F238E27FC236}">
                <a16:creationId xmlns:a16="http://schemas.microsoft.com/office/drawing/2014/main" id="{AE3A2697-DD7B-79CF-5254-FF581D80932C}"/>
              </a:ext>
            </a:extLst>
          </p:cNvPr>
          <p:cNvPicPr>
            <a:picLocks noChangeAspect="1"/>
          </p:cNvPicPr>
          <p:nvPr/>
        </p:nvPicPr>
        <p:blipFill>
          <a:blip r:embed="rId2"/>
          <a:stretch>
            <a:fillRect/>
          </a:stretch>
        </p:blipFill>
        <p:spPr>
          <a:xfrm>
            <a:off x="561975" y="2258938"/>
            <a:ext cx="5286375" cy="3441848"/>
          </a:xfrm>
          <a:prstGeom prst="rect">
            <a:avLst/>
          </a:prstGeom>
          <a:noFill/>
        </p:spPr>
      </p:pic>
      <p:sp>
        <p:nvSpPr>
          <p:cNvPr id="10" name="Content Placeholder 1">
            <a:extLst>
              <a:ext uri="{FF2B5EF4-FFF2-40B4-BE49-F238E27FC236}">
                <a16:creationId xmlns:a16="http://schemas.microsoft.com/office/drawing/2014/main" id="{DBE3CD79-7ECC-BB27-17B2-FC4D959F89AC}"/>
              </a:ext>
            </a:extLst>
          </p:cNvPr>
          <p:cNvSpPr>
            <a:spLocks noGrp="1"/>
          </p:cNvSpPr>
          <p:nvPr>
            <p:ph sz="half" idx="2"/>
          </p:nvPr>
        </p:nvSpPr>
        <p:spPr>
          <a:xfrm>
            <a:off x="6375052" y="2258938"/>
            <a:ext cx="5562600" cy="4003675"/>
          </a:xfrm>
        </p:spPr>
        <p:txBody>
          <a:bodyPr>
            <a:normAutofit/>
          </a:bodyPr>
          <a:lstStyle/>
          <a:p>
            <a:pPr marL="342900" indent="-342900">
              <a:buFont typeface="Arial" panose="020B0604020202020204" pitchFamily="34" charset="0"/>
              <a:buChar char="•"/>
            </a:pPr>
            <a:r>
              <a:rPr lang="nl-NL" sz="1800" dirty="0">
                <a:latin typeface="Arial" panose="020B0604020202020204" pitchFamily="34" charset="0"/>
                <a:cs typeface="Arial" panose="020B0604020202020204" pitchFamily="34" charset="0"/>
              </a:rPr>
              <a:t>Geen individuele overeenkomst</a:t>
            </a:r>
          </a:p>
          <a:p>
            <a:pPr marL="342900" indent="-342900">
              <a:buFont typeface="Arial" panose="020B0604020202020204" pitchFamily="34" charset="0"/>
              <a:buChar char="•"/>
            </a:pPr>
            <a:r>
              <a:rPr lang="nl-NL" sz="1800" dirty="0">
                <a:latin typeface="Arial" panose="020B0604020202020204" pitchFamily="34" charset="0"/>
                <a:cs typeface="Arial" panose="020B0604020202020204" pitchFamily="34" charset="0"/>
              </a:rPr>
              <a:t>Intenties zitten in driehoek </a:t>
            </a:r>
          </a:p>
          <a:p>
            <a:pPr marL="342900" indent="-342900">
              <a:buFont typeface="Arial" panose="020B0604020202020204" pitchFamily="34" charset="0"/>
              <a:buChar char="•"/>
            </a:pPr>
            <a:r>
              <a:rPr lang="nl-NL" sz="1800" dirty="0">
                <a:latin typeface="Arial" panose="020B0604020202020204" pitchFamily="34" charset="0"/>
                <a:cs typeface="Arial" panose="020B0604020202020204" pitchFamily="34" charset="0"/>
              </a:rPr>
              <a:t>UPO etc. communicatie is geen rechtshandeling maar een mededeling</a:t>
            </a:r>
          </a:p>
          <a:p>
            <a:pPr marL="342900" indent="-342900">
              <a:buFont typeface="Arial" panose="020B0604020202020204" pitchFamily="34" charset="0"/>
              <a:buChar char="•"/>
            </a:pPr>
            <a:r>
              <a:rPr lang="nl-NL" sz="1800" dirty="0">
                <a:latin typeface="Arial" panose="020B0604020202020204" pitchFamily="34" charset="0"/>
                <a:cs typeface="Arial" panose="020B0604020202020204" pitchFamily="34" charset="0"/>
              </a:rPr>
              <a:t>Deelnemer mag hier niet op vertrouwen</a:t>
            </a:r>
          </a:p>
          <a:p>
            <a:pPr marL="342900" indent="-342900">
              <a:buFont typeface="Arial" panose="020B0604020202020204" pitchFamily="34" charset="0"/>
              <a:buChar char="•"/>
            </a:pPr>
            <a:r>
              <a:rPr lang="nl-NL" sz="1800" dirty="0">
                <a:latin typeface="Arial" panose="020B0604020202020204" pitchFamily="34" charset="0"/>
                <a:cs typeface="Arial" panose="020B0604020202020204" pitchFamily="34" charset="0"/>
              </a:rPr>
              <a:t>Gesteund door rechterlijke uitspraken</a:t>
            </a:r>
          </a:p>
          <a:p>
            <a:pPr marL="342900" indent="-342900">
              <a:buFont typeface="Arial" panose="020B0604020202020204" pitchFamily="34" charset="0"/>
              <a:buChar char="•"/>
            </a:pPr>
            <a:r>
              <a:rPr lang="nl-NL" sz="1800" dirty="0">
                <a:latin typeface="Arial" panose="020B0604020202020204" pitchFamily="34" charset="0"/>
                <a:cs typeface="Arial" panose="020B0604020202020204" pitchFamily="34" charset="0"/>
              </a:rPr>
              <a:t>Onrechtmatige daad is hoge drempel voor vergoeding</a:t>
            </a:r>
          </a:p>
          <a:p>
            <a:pPr marL="342900" indent="-342900">
              <a:buFont typeface="Arial" panose="020B0604020202020204" pitchFamily="34" charset="0"/>
              <a:buChar char="•"/>
            </a:pPr>
            <a:r>
              <a:rPr lang="nl-NL" sz="1800" dirty="0">
                <a:latin typeface="Arial" panose="020B0604020202020204" pitchFamily="34" charset="0"/>
                <a:cs typeface="Arial" panose="020B0604020202020204" pitchFamily="34" charset="0"/>
              </a:rPr>
              <a:t>Vrijbrief voor slechte informatievoorziening</a:t>
            </a:r>
          </a:p>
          <a:p>
            <a:endParaRPr lang="en-US" dirty="0"/>
          </a:p>
        </p:txBody>
      </p:sp>
      <p:sp>
        <p:nvSpPr>
          <p:cNvPr id="4" name="Tijdelijke aanduiding voor tekst 3">
            <a:extLst>
              <a:ext uri="{FF2B5EF4-FFF2-40B4-BE49-F238E27FC236}">
                <a16:creationId xmlns:a16="http://schemas.microsoft.com/office/drawing/2014/main" id="{18884545-4352-6B94-FFB5-B8335CC7A148}"/>
              </a:ext>
            </a:extLst>
          </p:cNvPr>
          <p:cNvSpPr>
            <a:spLocks noGrp="1"/>
          </p:cNvSpPr>
          <p:nvPr>
            <p:ph type="body" sz="quarter" idx="15"/>
          </p:nvPr>
        </p:nvSpPr>
        <p:spPr>
          <a:xfrm flipH="1">
            <a:off x="558105" y="-1"/>
            <a:ext cx="11633894" cy="1515291"/>
          </a:xfrm>
        </p:spPr>
        <p:txBody>
          <a:bodyPr anchor="ctr">
            <a:normAutofit/>
          </a:bodyPr>
          <a:lstStyle/>
          <a:p>
            <a:r>
              <a:rPr lang="nl-NL" sz="4000" dirty="0">
                <a:latin typeface="Arial" panose="020B0604020202020204" pitchFamily="34" charset="0"/>
                <a:cs typeface="Arial" panose="020B0604020202020204" pitchFamily="34" charset="0"/>
              </a:rPr>
              <a:t>Uitvoerder heeft sterke juridische positie</a:t>
            </a:r>
          </a:p>
        </p:txBody>
      </p:sp>
    </p:spTree>
    <p:extLst>
      <p:ext uri="{BB962C8B-B14F-4D97-AF65-F5344CB8AC3E}">
        <p14:creationId xmlns:p14="http://schemas.microsoft.com/office/powerpoint/2010/main" val="3711528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inhoud 12">
            <a:extLst>
              <a:ext uri="{FF2B5EF4-FFF2-40B4-BE49-F238E27FC236}">
                <a16:creationId xmlns:a16="http://schemas.microsoft.com/office/drawing/2014/main" id="{05F9E1A4-31DE-A94E-18AB-18B6519DC025}"/>
              </a:ext>
            </a:extLst>
          </p:cNvPr>
          <p:cNvPicPr>
            <a:picLocks noChangeAspect="1"/>
          </p:cNvPicPr>
          <p:nvPr/>
        </p:nvPicPr>
        <p:blipFill>
          <a:blip r:embed="rId3"/>
          <a:stretch>
            <a:fillRect/>
          </a:stretch>
        </p:blipFill>
        <p:spPr>
          <a:xfrm>
            <a:off x="558105" y="2122715"/>
            <a:ext cx="6847113" cy="3851502"/>
          </a:xfrm>
          <a:prstGeom prst="rect">
            <a:avLst/>
          </a:prstGeom>
          <a:noFill/>
        </p:spPr>
      </p:pic>
      <p:sp>
        <p:nvSpPr>
          <p:cNvPr id="2" name="Titel 1">
            <a:extLst>
              <a:ext uri="{FF2B5EF4-FFF2-40B4-BE49-F238E27FC236}">
                <a16:creationId xmlns:a16="http://schemas.microsoft.com/office/drawing/2014/main" id="{0C8C716C-BA76-B968-2401-CE51582855E7}"/>
              </a:ext>
            </a:extLst>
          </p:cNvPr>
          <p:cNvSpPr>
            <a:spLocks noGrp="1"/>
          </p:cNvSpPr>
          <p:nvPr>
            <p:ph type="body" sz="quarter" idx="15"/>
          </p:nvPr>
        </p:nvSpPr>
        <p:spPr>
          <a:xfrm flipH="1">
            <a:off x="558105" y="-1"/>
            <a:ext cx="11633894" cy="1515291"/>
          </a:xfrm>
        </p:spPr>
        <p:txBody>
          <a:bodyPr vert="horz" lIns="91440" tIns="45720" rIns="91440" bIns="45720" rtlCol="0" anchor="ctr">
            <a:normAutofit/>
          </a:bodyPr>
          <a:lstStyle/>
          <a:p>
            <a:pPr>
              <a:lnSpc>
                <a:spcPct val="90000"/>
              </a:lnSpc>
            </a:pPr>
            <a:r>
              <a:rPr lang="nl-NL" sz="3400" kern="1200" dirty="0"/>
              <a:t>(Langdurige) foute /zeer gebrekkige Communicatie</a:t>
            </a:r>
          </a:p>
        </p:txBody>
      </p:sp>
      <p:sp>
        <p:nvSpPr>
          <p:cNvPr id="4" name="Tijdelijke aanduiding voor dianummer 3" hidden="1">
            <a:extLst>
              <a:ext uri="{FF2B5EF4-FFF2-40B4-BE49-F238E27FC236}">
                <a16:creationId xmlns:a16="http://schemas.microsoft.com/office/drawing/2014/main" id="{4FFA59D3-AEF4-9E84-55F3-111A8E98C5B5}"/>
              </a:ext>
            </a:extLst>
          </p:cNvPr>
          <p:cNvSpPr>
            <a:spLocks noGrp="1"/>
          </p:cNvSpPr>
          <p:nvPr>
            <p:ph type="sldNum" sz="quarter" idx="4294967295"/>
          </p:nvPr>
        </p:nvSpPr>
        <p:spPr>
          <a:xfrm>
            <a:off x="8610600" y="6356350"/>
            <a:ext cx="2743200" cy="365125"/>
          </a:xfrm>
        </p:spPr>
        <p:txBody>
          <a:bodyPr vert="horz" lIns="91440" tIns="45720" rIns="91440" bIns="45720" rtlCol="0">
            <a:normAutofit/>
          </a:bodyPr>
          <a:lstStyle/>
          <a:p>
            <a:pPr>
              <a:spcAft>
                <a:spcPts val="600"/>
              </a:spcAft>
            </a:pPr>
            <a:fld id="{C6641B17-F2E3-4F48-B47B-C4FE7DE9861C}" type="slidenum">
              <a:rPr lang="en-US" smtClean="0"/>
              <a:pPr>
                <a:spcAft>
                  <a:spcPts val="600"/>
                </a:spcAft>
              </a:pPr>
              <a:t>28</a:t>
            </a:fld>
            <a:endParaRPr lang="en-US"/>
          </a:p>
        </p:txBody>
      </p:sp>
      <p:sp>
        <p:nvSpPr>
          <p:cNvPr id="3" name="Gedachtewolkje: wolk 2">
            <a:extLst>
              <a:ext uri="{FF2B5EF4-FFF2-40B4-BE49-F238E27FC236}">
                <a16:creationId xmlns:a16="http://schemas.microsoft.com/office/drawing/2014/main" id="{9B423F47-F4A8-7268-7376-DD17DD7C96DE}"/>
              </a:ext>
            </a:extLst>
          </p:cNvPr>
          <p:cNvSpPr/>
          <p:nvPr/>
        </p:nvSpPr>
        <p:spPr>
          <a:xfrm>
            <a:off x="8101481" y="2001157"/>
            <a:ext cx="3532414" cy="2855685"/>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latin typeface="Arial" panose="020B0604020202020204" pitchFamily="34" charset="0"/>
                <a:cs typeface="Arial" panose="020B0604020202020204" pitchFamily="34" charset="0"/>
              </a:rPr>
              <a:t>Pensioenfonds zegt sorry</a:t>
            </a:r>
          </a:p>
          <a:p>
            <a:pPr algn="ctr"/>
            <a:endParaRPr lang="nl-NL" dirty="0"/>
          </a:p>
        </p:txBody>
      </p:sp>
      <p:sp>
        <p:nvSpPr>
          <p:cNvPr id="5" name="Rechthoek 4">
            <a:extLst>
              <a:ext uri="{FF2B5EF4-FFF2-40B4-BE49-F238E27FC236}">
                <a16:creationId xmlns:a16="http://schemas.microsoft.com/office/drawing/2014/main" id="{651676DA-D190-24E2-4988-3E0AABD5FF7B}"/>
              </a:ext>
            </a:extLst>
          </p:cNvPr>
          <p:cNvSpPr/>
          <p:nvPr/>
        </p:nvSpPr>
        <p:spPr>
          <a:xfrm>
            <a:off x="370114" y="5388429"/>
            <a:ext cx="2024743" cy="5987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39355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38CE3F49-4C4D-46F3-73EC-2A7D48A4F04A}"/>
              </a:ext>
            </a:extLst>
          </p:cNvPr>
          <p:cNvSpPr>
            <a:spLocks noGrp="1"/>
          </p:cNvSpPr>
          <p:nvPr>
            <p:ph sz="half" idx="1"/>
          </p:nvPr>
        </p:nvSpPr>
        <p:spPr>
          <a:xfrm>
            <a:off x="1088677" y="1739825"/>
            <a:ext cx="5286375" cy="4960332"/>
          </a:xfrm>
        </p:spPr>
        <p:txBody>
          <a:bodyPr/>
          <a:lstStyle/>
          <a:p>
            <a:pPr marL="342900" indent="-342900">
              <a:buFont typeface="Arial" panose="020B0604020202020204" pitchFamily="34" charset="0"/>
              <a:buChar char="•"/>
            </a:pPr>
            <a:r>
              <a:rPr lang="nl-NL" dirty="0">
                <a:latin typeface="Arial" panose="020B0604020202020204" pitchFamily="34" charset="0"/>
                <a:cs typeface="Arial" panose="020B0604020202020204" pitchFamily="34" charset="0"/>
              </a:rPr>
              <a:t>Artikel 48 PW</a:t>
            </a:r>
          </a:p>
          <a:p>
            <a:pPr marL="608013" lvl="1" indent="-342900"/>
            <a:r>
              <a:rPr lang="nl-NL" sz="1600" dirty="0">
                <a:latin typeface="Arial" panose="020B0604020202020204" pitchFamily="34" charset="0"/>
                <a:cs typeface="Arial" panose="020B0604020202020204" pitchFamily="34" charset="0"/>
              </a:rPr>
              <a:t>Correct</a:t>
            </a:r>
          </a:p>
          <a:p>
            <a:pPr marL="608013" lvl="1" indent="-342900"/>
            <a:r>
              <a:rPr lang="nl-NL" sz="1600" dirty="0">
                <a:latin typeface="Arial" panose="020B0604020202020204" pitchFamily="34" charset="0"/>
                <a:cs typeface="Arial" panose="020B0604020202020204" pitchFamily="34" charset="0"/>
              </a:rPr>
              <a:t>Duidelijk</a:t>
            </a:r>
          </a:p>
          <a:p>
            <a:pPr marL="608013" lvl="1" indent="-342900"/>
            <a:r>
              <a:rPr lang="nl-NL" sz="1600" dirty="0">
                <a:latin typeface="Arial" panose="020B0604020202020204" pitchFamily="34" charset="0"/>
                <a:cs typeface="Arial" panose="020B0604020202020204" pitchFamily="34" charset="0"/>
              </a:rPr>
              <a:t>Evenwichtig</a:t>
            </a:r>
          </a:p>
          <a:p>
            <a:pPr marL="608013" lvl="1" indent="-342900"/>
            <a:r>
              <a:rPr lang="nl-NL" sz="1600" dirty="0">
                <a:latin typeface="Arial" panose="020B0604020202020204" pitchFamily="34" charset="0"/>
                <a:cs typeface="Arial" panose="020B0604020202020204" pitchFamily="34" charset="0"/>
              </a:rPr>
              <a:t>Tijdig</a:t>
            </a:r>
          </a:p>
          <a:p>
            <a:pPr marL="608013" lvl="1" indent="-342900"/>
            <a:r>
              <a:rPr lang="nl-NL" sz="1600" dirty="0">
                <a:latin typeface="Arial" panose="020B0604020202020204" pitchFamily="34" charset="0"/>
                <a:cs typeface="Arial" panose="020B0604020202020204" pitchFamily="34" charset="0"/>
              </a:rPr>
              <a:t>Sluit aan bij informatiebehoefte deelnemer</a:t>
            </a:r>
          </a:p>
          <a:p>
            <a:pPr marL="608013" lvl="1" indent="-342900"/>
            <a:r>
              <a:rPr lang="nl-NL" sz="1600" dirty="0">
                <a:latin typeface="Arial" panose="020B0604020202020204" pitchFamily="34" charset="0"/>
                <a:cs typeface="Arial" panose="020B0604020202020204" pitchFamily="34" charset="0"/>
              </a:rPr>
              <a:t>Sluit aan bij kenmerken deelnemer</a:t>
            </a:r>
            <a:br>
              <a:rPr lang="nl-NL" sz="1600" dirty="0">
                <a:latin typeface="Arial" panose="020B0604020202020204" pitchFamily="34" charset="0"/>
                <a:cs typeface="Arial" panose="020B0604020202020204" pitchFamily="34" charset="0"/>
              </a:rPr>
            </a:br>
            <a:endParaRPr lang="nl-NL"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NL" dirty="0">
                <a:latin typeface="Arial" panose="020B0604020202020204" pitchFamily="34" charset="0"/>
                <a:cs typeface="Arial" panose="020B0604020202020204" pitchFamily="34" charset="0"/>
              </a:rPr>
              <a:t>Wetgever heeft hier geen sancties bijgezet</a:t>
            </a:r>
          </a:p>
          <a:p>
            <a:pPr marL="342900" indent="-342900">
              <a:buFont typeface="Arial" panose="020B0604020202020204" pitchFamily="34" charset="0"/>
              <a:buChar char="•"/>
            </a:pPr>
            <a:endParaRPr lang="nl-NL"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NL" dirty="0">
                <a:latin typeface="Arial" panose="020B0604020202020204" pitchFamily="34" charset="0"/>
                <a:cs typeface="Arial" panose="020B0604020202020204" pitchFamily="34" charset="0"/>
              </a:rPr>
              <a:t>Wettelijk voorgeschreven UPO modellen niet nageleefd</a:t>
            </a:r>
          </a:p>
          <a:p>
            <a:endParaRPr lang="nl-NL" dirty="0"/>
          </a:p>
        </p:txBody>
      </p:sp>
      <p:sp>
        <p:nvSpPr>
          <p:cNvPr id="4" name="Tijdelijke aanduiding voor tekst 3">
            <a:extLst>
              <a:ext uri="{FF2B5EF4-FFF2-40B4-BE49-F238E27FC236}">
                <a16:creationId xmlns:a16="http://schemas.microsoft.com/office/drawing/2014/main" id="{E3993690-3B21-1448-EE1C-CB438C594EF5}"/>
              </a:ext>
            </a:extLst>
          </p:cNvPr>
          <p:cNvSpPr>
            <a:spLocks noGrp="1"/>
          </p:cNvSpPr>
          <p:nvPr>
            <p:ph type="body" sz="quarter" idx="15"/>
          </p:nvPr>
        </p:nvSpPr>
        <p:spPr/>
        <p:txBody>
          <a:bodyPr/>
          <a:lstStyle/>
          <a:p>
            <a:r>
              <a:rPr lang="nl-NL" sz="4000" dirty="0">
                <a:latin typeface="Arial" panose="020B0604020202020204" pitchFamily="34" charset="0"/>
                <a:cs typeface="Arial" panose="020B0604020202020204" pitchFamily="34" charset="0"/>
              </a:rPr>
              <a:t>Pensioenuitvoerder overtreedt wel de wet….</a:t>
            </a:r>
          </a:p>
        </p:txBody>
      </p:sp>
      <p:pic>
        <p:nvPicPr>
          <p:cNvPr id="8" name="Afbeelding 7">
            <a:extLst>
              <a:ext uri="{FF2B5EF4-FFF2-40B4-BE49-F238E27FC236}">
                <a16:creationId xmlns:a16="http://schemas.microsoft.com/office/drawing/2014/main" id="{B409195F-8227-28B8-45BB-E6AF11CBDC48}"/>
              </a:ext>
            </a:extLst>
          </p:cNvPr>
          <p:cNvPicPr>
            <a:picLocks noChangeAspect="1"/>
          </p:cNvPicPr>
          <p:nvPr/>
        </p:nvPicPr>
        <p:blipFill>
          <a:blip r:embed="rId2"/>
          <a:stretch>
            <a:fillRect/>
          </a:stretch>
        </p:blipFill>
        <p:spPr>
          <a:xfrm>
            <a:off x="6858001" y="1900507"/>
            <a:ext cx="3543300" cy="22679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Afbeelding 8" descr="Afbeelding met schermopname, Rechthoek, ontwerp&#10;&#10;Automatisch gegenereerde beschrijving">
            <a:extLst>
              <a:ext uri="{FF2B5EF4-FFF2-40B4-BE49-F238E27FC236}">
                <a16:creationId xmlns:a16="http://schemas.microsoft.com/office/drawing/2014/main" id="{B344AF47-D65E-1A99-937F-09E6F0F56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9651" y="4553650"/>
            <a:ext cx="1828853" cy="1828853"/>
          </a:xfrm>
          <a:prstGeom prst="rect">
            <a:avLst/>
          </a:prstGeom>
        </p:spPr>
      </p:pic>
    </p:spTree>
    <p:extLst>
      <p:ext uri="{BB962C8B-B14F-4D97-AF65-F5344CB8AC3E}">
        <p14:creationId xmlns:p14="http://schemas.microsoft.com/office/powerpoint/2010/main" val="4219167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7D6D7B-F2C7-C34E-7D13-CA528AB3CAC0}"/>
              </a:ext>
            </a:extLst>
          </p:cNvPr>
          <p:cNvSpPr>
            <a:spLocks noGrp="1"/>
          </p:cNvSpPr>
          <p:nvPr>
            <p:ph type="title"/>
          </p:nvPr>
        </p:nvSpPr>
        <p:spPr>
          <a:xfrm>
            <a:off x="5210677" y="212727"/>
            <a:ext cx="6251110" cy="893064"/>
          </a:xfrm>
        </p:spPr>
        <p:txBody>
          <a:bodyPr anchor="b">
            <a:normAutofit/>
          </a:bodyPr>
          <a:lstStyle/>
          <a:p>
            <a:r>
              <a:rPr lang="nl-NL" sz="4000" dirty="0">
                <a:latin typeface="Arial" panose="020B0604020202020204" pitchFamily="34" charset="0"/>
                <a:cs typeface="Arial" panose="020B0604020202020204" pitchFamily="34" charset="0"/>
              </a:rPr>
              <a:t>Mijn achtergrond (63)</a:t>
            </a:r>
          </a:p>
        </p:txBody>
      </p:sp>
      <p:pic>
        <p:nvPicPr>
          <p:cNvPr id="5" name="Afbeelding 4" descr="Afbeelding met persoon, pak, person, buitenshuis&#10;&#10;Automatisch gegenereerde beschrijving">
            <a:extLst>
              <a:ext uri="{FF2B5EF4-FFF2-40B4-BE49-F238E27FC236}">
                <a16:creationId xmlns:a16="http://schemas.microsoft.com/office/drawing/2014/main" id="{717C2C32-6475-9C1A-B0E3-F1B718387464}"/>
              </a:ext>
            </a:extLst>
          </p:cNvPr>
          <p:cNvPicPr>
            <a:picLocks noChangeAspect="1"/>
          </p:cNvPicPr>
          <p:nvPr/>
        </p:nvPicPr>
        <p:blipFill rotWithShape="1">
          <a:blip r:embed="rId2"/>
          <a:srcRect l="13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outerShdw dist="203200" algn="ctr" rotWithShape="0">
              <a:schemeClr val="accent6"/>
            </a:outerShdw>
          </a:effectLst>
        </p:spPr>
      </p:pic>
      <p:sp>
        <p:nvSpPr>
          <p:cNvPr id="3" name="Tijdelijke aanduiding voor inhoud 2">
            <a:extLst>
              <a:ext uri="{FF2B5EF4-FFF2-40B4-BE49-F238E27FC236}">
                <a16:creationId xmlns:a16="http://schemas.microsoft.com/office/drawing/2014/main" id="{FA1F1EDC-8225-C6E3-62EF-EE50BBD21CF4}"/>
              </a:ext>
            </a:extLst>
          </p:cNvPr>
          <p:cNvSpPr>
            <a:spLocks noGrp="1"/>
          </p:cNvSpPr>
          <p:nvPr>
            <p:ph idx="1"/>
          </p:nvPr>
        </p:nvSpPr>
        <p:spPr>
          <a:xfrm>
            <a:off x="5298632" y="1624899"/>
            <a:ext cx="6251110" cy="5096575"/>
          </a:xfrm>
        </p:spPr>
        <p:txBody>
          <a:bodyPr>
            <a:normAutofit fontScale="92500" lnSpcReduction="10000"/>
          </a:bodyPr>
          <a:lstStyle/>
          <a:p>
            <a:pPr marL="0" indent="0">
              <a:spcBef>
                <a:spcPts val="0"/>
              </a:spcBef>
              <a:spcAft>
                <a:spcPts val="600"/>
              </a:spcAft>
              <a:buNone/>
            </a:pPr>
            <a:r>
              <a:rPr lang="nl-NL" sz="1600" b="1" dirty="0">
                <a:latin typeface="Arial" panose="020B0604020202020204" pitchFamily="34" charset="0"/>
                <a:cs typeface="Arial" panose="020B0604020202020204" pitchFamily="34" charset="0"/>
              </a:rPr>
              <a:t>Vanaf november 2021</a:t>
            </a:r>
          </a:p>
          <a:p>
            <a:pPr marL="0" indent="0">
              <a:spcBef>
                <a:spcPts val="0"/>
              </a:spcBef>
              <a:spcAft>
                <a:spcPts val="600"/>
              </a:spcAft>
              <a:buNone/>
            </a:pPr>
            <a:r>
              <a:rPr lang="nl-NL" sz="1600" dirty="0">
                <a:latin typeface="Arial" panose="020B0604020202020204" pitchFamily="34" charset="0"/>
                <a:cs typeface="Arial" panose="020B0604020202020204" pitchFamily="34" charset="0"/>
              </a:rPr>
              <a:t>Ombudsman Pensioenen</a:t>
            </a:r>
          </a:p>
          <a:p>
            <a:pPr marL="0" indent="0">
              <a:spcBef>
                <a:spcPts val="0"/>
              </a:spcBef>
              <a:spcAft>
                <a:spcPts val="600"/>
              </a:spcAft>
              <a:buNone/>
            </a:pPr>
            <a:endParaRPr lang="nl-NL" sz="1600" b="1" dirty="0">
              <a:latin typeface="Arial" panose="020B0604020202020204" pitchFamily="34" charset="0"/>
              <a:cs typeface="Arial" panose="020B0604020202020204" pitchFamily="34" charset="0"/>
            </a:endParaRPr>
          </a:p>
          <a:p>
            <a:pPr marL="0" indent="0">
              <a:spcBef>
                <a:spcPts val="0"/>
              </a:spcBef>
              <a:spcAft>
                <a:spcPts val="600"/>
              </a:spcAft>
              <a:buNone/>
            </a:pPr>
            <a:r>
              <a:rPr lang="nl-NL" sz="1600" b="1" dirty="0">
                <a:latin typeface="Arial" panose="020B0604020202020204" pitchFamily="34" charset="0"/>
                <a:cs typeface="Arial" panose="020B0604020202020204" pitchFamily="34" charset="0"/>
              </a:rPr>
              <a:t>2006  - 2021</a:t>
            </a:r>
          </a:p>
          <a:p>
            <a:pPr marL="0" indent="0">
              <a:spcBef>
                <a:spcPts val="0"/>
              </a:spcBef>
              <a:spcAft>
                <a:spcPts val="600"/>
              </a:spcAft>
              <a:buNone/>
            </a:pPr>
            <a:r>
              <a:rPr lang="nl-NL" sz="1600" dirty="0">
                <a:latin typeface="Arial" panose="020B0604020202020204" pitchFamily="34" charset="0"/>
                <a:cs typeface="Arial" panose="020B0604020202020204" pitchFamily="34" charset="0"/>
              </a:rPr>
              <a:t>Directeur Stichting Pensioenfonds Medisch Specialisten (SPMS)  </a:t>
            </a:r>
          </a:p>
          <a:p>
            <a:pPr marL="0" indent="0">
              <a:spcBef>
                <a:spcPts val="0"/>
              </a:spcBef>
              <a:spcAft>
                <a:spcPts val="600"/>
              </a:spcAft>
              <a:buNone/>
            </a:pPr>
            <a:endParaRPr lang="nl-NL" sz="1600" dirty="0">
              <a:latin typeface="Arial" panose="020B0604020202020204" pitchFamily="34" charset="0"/>
              <a:cs typeface="Arial" panose="020B0604020202020204" pitchFamily="34" charset="0"/>
            </a:endParaRPr>
          </a:p>
          <a:p>
            <a:pPr marL="0" indent="0">
              <a:spcBef>
                <a:spcPts val="0"/>
              </a:spcBef>
              <a:spcAft>
                <a:spcPts val="600"/>
              </a:spcAft>
              <a:buNone/>
            </a:pPr>
            <a:r>
              <a:rPr lang="nl-NL" sz="1600" b="1" dirty="0">
                <a:latin typeface="Arial" panose="020B0604020202020204" pitchFamily="34" charset="0"/>
                <a:cs typeface="Arial" panose="020B0604020202020204" pitchFamily="34" charset="0"/>
              </a:rPr>
              <a:t>2006 –  2018</a:t>
            </a:r>
          </a:p>
          <a:p>
            <a:pPr marL="0" indent="0">
              <a:spcBef>
                <a:spcPts val="0"/>
              </a:spcBef>
              <a:spcAft>
                <a:spcPts val="600"/>
              </a:spcAft>
              <a:buNone/>
            </a:pPr>
            <a:r>
              <a:rPr lang="nl-NL" sz="1600" dirty="0" err="1">
                <a:latin typeface="Arial" panose="020B0604020202020204" pitchFamily="34" charset="0"/>
                <a:cs typeface="Arial" panose="020B0604020202020204" pitchFamily="34" charset="0"/>
              </a:rPr>
              <a:t>Vice-voorzitter</a:t>
            </a:r>
            <a:r>
              <a:rPr lang="nl-NL" sz="1600" dirty="0">
                <a:latin typeface="Arial" panose="020B0604020202020204" pitchFamily="34" charset="0"/>
                <a:cs typeface="Arial" panose="020B0604020202020204" pitchFamily="34" charset="0"/>
              </a:rPr>
              <a:t> Raad van Commissarissen Rabobank Apeldoorn </a:t>
            </a:r>
          </a:p>
          <a:p>
            <a:pPr marL="0" indent="0">
              <a:spcBef>
                <a:spcPts val="0"/>
              </a:spcBef>
              <a:spcAft>
                <a:spcPts val="600"/>
              </a:spcAft>
              <a:buNone/>
            </a:pPr>
            <a:endParaRPr lang="nl-NL" sz="1600" dirty="0">
              <a:latin typeface="Arial" panose="020B0604020202020204" pitchFamily="34" charset="0"/>
              <a:cs typeface="Arial" panose="020B0604020202020204" pitchFamily="34" charset="0"/>
            </a:endParaRPr>
          </a:p>
          <a:p>
            <a:pPr marL="0" indent="0">
              <a:spcBef>
                <a:spcPts val="0"/>
              </a:spcBef>
              <a:spcAft>
                <a:spcPts val="600"/>
              </a:spcAft>
              <a:buNone/>
            </a:pPr>
            <a:r>
              <a:rPr lang="nl-NL" sz="1600" b="1" dirty="0">
                <a:latin typeface="Arial" panose="020B0604020202020204" pitchFamily="34" charset="0"/>
                <a:cs typeface="Arial" panose="020B0604020202020204" pitchFamily="34" charset="0"/>
              </a:rPr>
              <a:t>2000 –  2006</a:t>
            </a:r>
          </a:p>
          <a:p>
            <a:pPr marL="0" indent="0">
              <a:spcBef>
                <a:spcPts val="0"/>
              </a:spcBef>
              <a:spcAft>
                <a:spcPts val="600"/>
              </a:spcAft>
              <a:buNone/>
            </a:pPr>
            <a:r>
              <a:rPr lang="nl-NL" sz="1600" dirty="0">
                <a:latin typeface="Arial" panose="020B0604020202020204" pitchFamily="34" charset="0"/>
                <a:cs typeface="Arial" panose="020B0604020202020204" pitchFamily="34" charset="0"/>
              </a:rPr>
              <a:t>Directeur Stichting voor Ondernemingspensioenfondsen (OPF) </a:t>
            </a:r>
          </a:p>
          <a:p>
            <a:pPr marL="0" indent="0">
              <a:spcBef>
                <a:spcPts val="0"/>
              </a:spcBef>
              <a:spcAft>
                <a:spcPts val="600"/>
              </a:spcAft>
              <a:buNone/>
            </a:pPr>
            <a:endParaRPr lang="nl-NL" sz="1600" dirty="0">
              <a:latin typeface="Arial" panose="020B0604020202020204" pitchFamily="34" charset="0"/>
              <a:cs typeface="Arial" panose="020B0604020202020204" pitchFamily="34" charset="0"/>
            </a:endParaRPr>
          </a:p>
          <a:p>
            <a:pPr marL="0" indent="0">
              <a:spcBef>
                <a:spcPts val="0"/>
              </a:spcBef>
              <a:spcAft>
                <a:spcPts val="600"/>
              </a:spcAft>
              <a:buNone/>
            </a:pPr>
            <a:r>
              <a:rPr lang="nl-NL" sz="1600" b="1" dirty="0">
                <a:latin typeface="Arial" panose="020B0604020202020204" pitchFamily="34" charset="0"/>
                <a:cs typeface="Arial" panose="020B0604020202020204" pitchFamily="34" charset="0"/>
              </a:rPr>
              <a:t> 1996 – 1999</a:t>
            </a:r>
          </a:p>
          <a:p>
            <a:pPr marL="0" indent="0">
              <a:spcBef>
                <a:spcPts val="0"/>
              </a:spcBef>
              <a:spcAft>
                <a:spcPts val="600"/>
              </a:spcAft>
              <a:buNone/>
            </a:pPr>
            <a:r>
              <a:rPr lang="nl-NL" sz="1600" dirty="0">
                <a:latin typeface="Arial" panose="020B0604020202020204" pitchFamily="34" charset="0"/>
                <a:cs typeface="Arial" panose="020B0604020202020204" pitchFamily="34" charset="0"/>
              </a:rPr>
              <a:t>Managing Consultant – </a:t>
            </a:r>
            <a:r>
              <a:rPr lang="nl-NL" sz="1600" dirty="0" err="1">
                <a:latin typeface="Arial" panose="020B0604020202020204" pitchFamily="34" charset="0"/>
                <a:cs typeface="Arial" panose="020B0604020202020204" pitchFamily="34" charset="0"/>
              </a:rPr>
              <a:t>principal</a:t>
            </a:r>
            <a:r>
              <a:rPr lang="nl-NL" sz="1600" dirty="0">
                <a:latin typeface="Arial" panose="020B0604020202020204" pitchFamily="34" charset="0"/>
                <a:cs typeface="Arial" panose="020B0604020202020204" pitchFamily="34" charset="0"/>
              </a:rPr>
              <a:t>  - </a:t>
            </a:r>
            <a:r>
              <a:rPr lang="nl-NL" sz="1600" dirty="0" err="1">
                <a:latin typeface="Arial" panose="020B0604020202020204" pitchFamily="34" charset="0"/>
                <a:cs typeface="Arial" panose="020B0604020202020204" pitchFamily="34" charset="0"/>
              </a:rPr>
              <a:t>Mercer</a:t>
            </a:r>
            <a:r>
              <a:rPr lang="nl-NL" sz="1600" dirty="0">
                <a:latin typeface="Arial" panose="020B0604020202020204" pitchFamily="34" charset="0"/>
                <a:cs typeface="Arial" panose="020B0604020202020204" pitchFamily="34" charset="0"/>
              </a:rPr>
              <a:t> </a:t>
            </a:r>
          </a:p>
          <a:p>
            <a:pPr marL="0" indent="0">
              <a:spcBef>
                <a:spcPts val="0"/>
              </a:spcBef>
              <a:spcAft>
                <a:spcPts val="600"/>
              </a:spcAft>
              <a:buNone/>
            </a:pPr>
            <a:endParaRPr lang="nl-NL" sz="1600" dirty="0">
              <a:latin typeface="Arial" panose="020B0604020202020204" pitchFamily="34" charset="0"/>
              <a:cs typeface="Arial" panose="020B0604020202020204" pitchFamily="34" charset="0"/>
            </a:endParaRPr>
          </a:p>
          <a:p>
            <a:pPr marL="0" indent="0">
              <a:spcBef>
                <a:spcPts val="0"/>
              </a:spcBef>
              <a:spcAft>
                <a:spcPts val="600"/>
              </a:spcAft>
              <a:buNone/>
            </a:pPr>
            <a:r>
              <a:rPr lang="nl-NL" sz="1600" b="1" dirty="0">
                <a:latin typeface="Arial" panose="020B0604020202020204" pitchFamily="34" charset="0"/>
                <a:cs typeface="Arial" panose="020B0604020202020204" pitchFamily="34" charset="0"/>
              </a:rPr>
              <a:t>1986  –  1996</a:t>
            </a:r>
          </a:p>
          <a:p>
            <a:pPr marL="0" indent="0">
              <a:spcBef>
                <a:spcPts val="0"/>
              </a:spcBef>
              <a:spcAft>
                <a:spcPts val="600"/>
              </a:spcAft>
              <a:buNone/>
            </a:pPr>
            <a:r>
              <a:rPr lang="nl-NL" sz="1600" dirty="0">
                <a:latin typeface="Arial" panose="020B0604020202020204" pitchFamily="34" charset="0"/>
                <a:cs typeface="Arial" panose="020B0604020202020204" pitchFamily="34" charset="0"/>
              </a:rPr>
              <a:t>Diverse managementfuncties - Centraal Beheer Achmea/</a:t>
            </a:r>
            <a:r>
              <a:rPr lang="nl-NL" sz="1600" dirty="0" err="1">
                <a:latin typeface="Arial" panose="020B0604020202020204" pitchFamily="34" charset="0"/>
                <a:cs typeface="Arial" panose="020B0604020202020204" pitchFamily="34" charset="0"/>
              </a:rPr>
              <a:t>Eureko</a:t>
            </a:r>
            <a:endParaRPr lang="nl-NL" sz="1600" dirty="0">
              <a:latin typeface="Arial" panose="020B0604020202020204" pitchFamily="34" charset="0"/>
              <a:cs typeface="Arial" panose="020B0604020202020204" pitchFamily="34" charset="0"/>
            </a:endParaRPr>
          </a:p>
        </p:txBody>
      </p:sp>
      <p:sp>
        <p:nvSpPr>
          <p:cNvPr id="4" name="Tijdelijke aanduiding voor dianummer 3">
            <a:extLst>
              <a:ext uri="{FF2B5EF4-FFF2-40B4-BE49-F238E27FC236}">
                <a16:creationId xmlns:a16="http://schemas.microsoft.com/office/drawing/2014/main" id="{6857E181-A137-EB91-5779-6CAF2FA0E79B}"/>
              </a:ext>
            </a:extLst>
          </p:cNvPr>
          <p:cNvSpPr>
            <a:spLocks noGrp="1"/>
          </p:cNvSpPr>
          <p:nvPr>
            <p:ph type="sldNum" sz="quarter" idx="12"/>
          </p:nvPr>
        </p:nvSpPr>
        <p:spPr>
          <a:xfrm>
            <a:off x="10052978" y="6356350"/>
            <a:ext cx="1300821" cy="365125"/>
          </a:xfrm>
        </p:spPr>
        <p:txBody>
          <a:bodyPr>
            <a:normAutofit/>
          </a:bodyPr>
          <a:lstStyle/>
          <a:p>
            <a:pPr>
              <a:spcAft>
                <a:spcPts val="600"/>
              </a:spcAft>
            </a:pPr>
            <a:fld id="{C6641B17-F2E3-4F48-B47B-C4FE7DE9861C}" type="slidenum">
              <a:rPr lang="nl-NL" smtClean="0"/>
              <a:pPr>
                <a:spcAft>
                  <a:spcPts val="600"/>
                </a:spcAft>
              </a:pPr>
              <a:t>3</a:t>
            </a:fld>
            <a:endParaRPr lang="nl-NL"/>
          </a:p>
        </p:txBody>
      </p:sp>
    </p:spTree>
    <p:extLst>
      <p:ext uri="{BB962C8B-B14F-4D97-AF65-F5344CB8AC3E}">
        <p14:creationId xmlns:p14="http://schemas.microsoft.com/office/powerpoint/2010/main" val="1272727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F79E05C-E0BF-993E-3263-D60B96A6426E}"/>
              </a:ext>
            </a:extLst>
          </p:cNvPr>
          <p:cNvSpPr>
            <a:spLocks noGrp="1"/>
          </p:cNvSpPr>
          <p:nvPr>
            <p:ph idx="1"/>
          </p:nvPr>
        </p:nvSpPr>
        <p:spPr>
          <a:xfrm>
            <a:off x="1291317" y="1907040"/>
            <a:ext cx="4804683" cy="5714385"/>
          </a:xfrm>
        </p:spPr>
        <p:txBody>
          <a:bodyPr/>
          <a:lstStyle/>
          <a:p>
            <a:pPr marL="342900" indent="-342900">
              <a:buFont typeface="Arial" panose="020B0604020202020204" pitchFamily="34" charset="0"/>
              <a:buChar char="•"/>
            </a:pPr>
            <a:r>
              <a:rPr lang="nl-NL" sz="1800" dirty="0">
                <a:latin typeface="Arial" panose="020B0604020202020204" pitchFamily="34" charset="0"/>
                <a:cs typeface="Arial" panose="020B0604020202020204" pitchFamily="34" charset="0"/>
              </a:rPr>
              <a:t>Partner pensioen gecommuniceerd</a:t>
            </a:r>
          </a:p>
          <a:p>
            <a:pPr marL="342900" indent="-342900">
              <a:buFont typeface="Arial" panose="020B0604020202020204" pitchFamily="34" charset="0"/>
              <a:buChar char="•"/>
            </a:pPr>
            <a:r>
              <a:rPr lang="nl-NL" sz="1800" dirty="0">
                <a:latin typeface="Arial" panose="020B0604020202020204" pitchFamily="34" charset="0"/>
                <a:cs typeface="Arial" panose="020B0604020202020204" pitchFamily="34" charset="0"/>
              </a:rPr>
              <a:t>Samenwonend</a:t>
            </a:r>
          </a:p>
          <a:p>
            <a:pPr marL="342900" indent="-342900">
              <a:buFont typeface="Arial" panose="020B0604020202020204" pitchFamily="34" charset="0"/>
              <a:buChar char="•"/>
            </a:pPr>
            <a:r>
              <a:rPr lang="nl-NL" sz="1800" dirty="0">
                <a:latin typeface="Arial" panose="020B0604020202020204" pitchFamily="34" charset="0"/>
                <a:cs typeface="Arial" panose="020B0604020202020204" pitchFamily="34" charset="0"/>
              </a:rPr>
              <a:t>Advies in het huwelijk te treden</a:t>
            </a:r>
          </a:p>
          <a:p>
            <a:pPr marL="342900" indent="-342900">
              <a:buFont typeface="Arial" panose="020B0604020202020204" pitchFamily="34" charset="0"/>
              <a:buChar char="•"/>
            </a:pPr>
            <a:r>
              <a:rPr lang="nl-NL" sz="1800" dirty="0">
                <a:latin typeface="Arial" panose="020B0604020202020204" pitchFamily="34" charset="0"/>
                <a:cs typeface="Arial" panose="020B0604020202020204" pitchFamily="34" charset="0"/>
              </a:rPr>
              <a:t>Uitvoerder biedt coulance bedrag aan</a:t>
            </a:r>
            <a:br>
              <a:rPr lang="nl-NL" sz="1800" dirty="0">
                <a:latin typeface="Arial" panose="020B0604020202020204" pitchFamily="34" charset="0"/>
                <a:cs typeface="Arial" panose="020B0604020202020204" pitchFamily="34" charset="0"/>
              </a:rPr>
            </a:br>
            <a:endParaRPr lang="nl-NL"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NL" sz="1800" dirty="0">
                <a:latin typeface="Arial" panose="020B0604020202020204" pitchFamily="34" charset="0"/>
                <a:cs typeface="Arial" panose="020B0604020202020204" pitchFamily="34" charset="0"/>
              </a:rPr>
              <a:t>Na bemiddeling OP bedrag omhoog</a:t>
            </a:r>
            <a:br>
              <a:rPr lang="nl-NL" sz="1800" dirty="0">
                <a:latin typeface="Arial" panose="020B0604020202020204" pitchFamily="34" charset="0"/>
                <a:cs typeface="Arial" panose="020B0604020202020204" pitchFamily="34" charset="0"/>
              </a:rPr>
            </a:br>
            <a:endParaRPr lang="nl-NL"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NL" sz="1800" dirty="0">
                <a:latin typeface="Arial" panose="020B0604020202020204" pitchFamily="34" charset="0"/>
                <a:cs typeface="Arial" panose="020B0604020202020204" pitchFamily="34" charset="0"/>
              </a:rPr>
              <a:t>Klager blijkt opeens terminaal ziek</a:t>
            </a:r>
            <a:br>
              <a:rPr lang="nl-NL" sz="1800" dirty="0">
                <a:latin typeface="Arial" panose="020B0604020202020204" pitchFamily="34" charset="0"/>
                <a:cs typeface="Arial" panose="020B0604020202020204" pitchFamily="34" charset="0"/>
              </a:rPr>
            </a:br>
            <a:endParaRPr lang="nl-NL"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NL" sz="1800" dirty="0">
                <a:latin typeface="Arial" panose="020B0604020202020204" pitchFamily="34" charset="0"/>
                <a:cs typeface="Arial" panose="020B0604020202020204" pitchFamily="34" charset="0"/>
              </a:rPr>
              <a:t>Uitvoerder besluit alsnog tot uitkering PP over te gaan</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endParaRPr lang="nl-NL" dirty="0"/>
          </a:p>
          <a:p>
            <a:endParaRPr lang="nl-NL" dirty="0"/>
          </a:p>
          <a:p>
            <a:endParaRPr lang="nl-NL" dirty="0"/>
          </a:p>
        </p:txBody>
      </p:sp>
      <p:sp>
        <p:nvSpPr>
          <p:cNvPr id="4" name="Tijdelijke aanduiding voor tekst 3">
            <a:extLst>
              <a:ext uri="{FF2B5EF4-FFF2-40B4-BE49-F238E27FC236}">
                <a16:creationId xmlns:a16="http://schemas.microsoft.com/office/drawing/2014/main" id="{D8F65254-1A8D-01D2-F40D-41A6BE619AC8}"/>
              </a:ext>
            </a:extLst>
          </p:cNvPr>
          <p:cNvSpPr>
            <a:spLocks noGrp="1"/>
          </p:cNvSpPr>
          <p:nvPr>
            <p:ph type="body" sz="quarter" idx="15"/>
          </p:nvPr>
        </p:nvSpPr>
        <p:spPr/>
        <p:txBody>
          <a:bodyPr/>
          <a:lstStyle/>
          <a:p>
            <a:r>
              <a:rPr lang="nl-NL" sz="4000" dirty="0">
                <a:latin typeface="Arial" panose="020B0604020202020204" pitchFamily="34" charset="0"/>
                <a:cs typeface="Arial" panose="020B0604020202020204" pitchFamily="34" charset="0"/>
              </a:rPr>
              <a:t>Kan ook anders.., voorbeeld verzekeraar</a:t>
            </a:r>
          </a:p>
        </p:txBody>
      </p:sp>
      <p:sp>
        <p:nvSpPr>
          <p:cNvPr id="7" name="Tijdelijke aanduiding voor inhoud 1">
            <a:extLst>
              <a:ext uri="{FF2B5EF4-FFF2-40B4-BE49-F238E27FC236}">
                <a16:creationId xmlns:a16="http://schemas.microsoft.com/office/drawing/2014/main" id="{E5879A47-7997-DFD0-167F-9216EFFA5265}"/>
              </a:ext>
            </a:extLst>
          </p:cNvPr>
          <p:cNvSpPr txBox="1">
            <a:spLocks/>
          </p:cNvSpPr>
          <p:nvPr/>
        </p:nvSpPr>
        <p:spPr>
          <a:xfrm>
            <a:off x="747031" y="1907040"/>
            <a:ext cx="4695825" cy="1708160"/>
          </a:xfrm>
          <a:prstGeom prst="rect">
            <a:avLst/>
          </a:prstGeom>
        </p:spPr>
        <p:txBody>
          <a:bodyPr vert="horz"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2000" b="1" kern="1200">
                <a:solidFill>
                  <a:schemeClr val="tx2"/>
                </a:solidFill>
                <a:latin typeface="Roboto" panose="02000000000000000000" pitchFamily="2" charset="0"/>
                <a:ea typeface="Roboto" panose="02000000000000000000" pitchFamily="2" charset="0"/>
                <a:cs typeface="Roboto" panose="02000000000000000000" pitchFamily="2" charset="0"/>
              </a:defRPr>
            </a:lvl1pPr>
            <a:lvl2pPr marL="265113" indent="-265113"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rgbClr val="080808"/>
                </a:solidFill>
                <a:latin typeface="+mn-lt"/>
                <a:ea typeface="+mn-ea"/>
                <a:cs typeface="+mn-cs"/>
              </a:defRPr>
            </a:lvl2pPr>
            <a:lvl3pPr marL="550863" indent="-28575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rgbClr val="080808"/>
                </a:solidFill>
                <a:latin typeface="+mn-lt"/>
                <a:ea typeface="+mn-ea"/>
                <a:cs typeface="+mn-cs"/>
              </a:defRPr>
            </a:lvl3pPr>
            <a:lvl4pPr marL="0" indent="0" algn="l" defTabSz="914400" rtl="0" eaLnBrk="1" latinLnBrk="0" hangingPunct="1">
              <a:lnSpc>
                <a:spcPct val="100000"/>
              </a:lnSpc>
              <a:spcBef>
                <a:spcPts val="500"/>
              </a:spcBef>
              <a:buFontTx/>
              <a:buNone/>
              <a:defRPr sz="1800" b="1" kern="1200">
                <a:solidFill>
                  <a:schemeClr val="accent2"/>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p>
          <a:p>
            <a:endParaRPr lang="nl-NL" dirty="0"/>
          </a:p>
          <a:p>
            <a:endParaRPr lang="nl-NL" dirty="0"/>
          </a:p>
          <a:p>
            <a:endParaRPr lang="nl-NL" dirty="0"/>
          </a:p>
        </p:txBody>
      </p:sp>
      <p:pic>
        <p:nvPicPr>
          <p:cNvPr id="6" name="Afbeelding 5" descr="Afbeelding met clipart, tekenfilm, ontwerp, illustratie&#10;&#10;Automatisch gegenereerde beschrijving">
            <a:extLst>
              <a:ext uri="{FF2B5EF4-FFF2-40B4-BE49-F238E27FC236}">
                <a16:creationId xmlns:a16="http://schemas.microsoft.com/office/drawing/2014/main" id="{0D38BD4D-3A90-6FFC-0005-2F4B70DF88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1217" y="2021340"/>
            <a:ext cx="3519466" cy="3519466"/>
          </a:xfrm>
          <a:prstGeom prst="rect">
            <a:avLst/>
          </a:prstGeom>
        </p:spPr>
      </p:pic>
    </p:spTree>
    <p:extLst>
      <p:ext uri="{BB962C8B-B14F-4D97-AF65-F5344CB8AC3E}">
        <p14:creationId xmlns:p14="http://schemas.microsoft.com/office/powerpoint/2010/main" val="3907942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8F9A2CFC-3F60-D651-38CB-9B66351D86E5}"/>
              </a:ext>
            </a:extLst>
          </p:cNvPr>
          <p:cNvSpPr>
            <a:spLocks noGrp="1"/>
          </p:cNvSpPr>
          <p:nvPr>
            <p:ph type="body" sz="quarter" idx="15"/>
          </p:nvPr>
        </p:nvSpPr>
        <p:spPr/>
        <p:txBody>
          <a:bodyPr/>
          <a:lstStyle/>
          <a:p>
            <a:r>
              <a:rPr lang="nl-NL" sz="4000" dirty="0">
                <a:latin typeface="Arial" panose="020B0604020202020204" pitchFamily="34" charset="0"/>
                <a:cs typeface="Arial" panose="020B0604020202020204" pitchFamily="34" charset="0"/>
              </a:rPr>
              <a:t>Menselijke Maat</a:t>
            </a:r>
          </a:p>
        </p:txBody>
      </p:sp>
      <p:sp>
        <p:nvSpPr>
          <p:cNvPr id="6" name="Tijdelijke aanduiding voor inhoud 3">
            <a:extLst>
              <a:ext uri="{FF2B5EF4-FFF2-40B4-BE49-F238E27FC236}">
                <a16:creationId xmlns:a16="http://schemas.microsoft.com/office/drawing/2014/main" id="{B519F854-1A3F-2E3C-7A91-743630828868}"/>
              </a:ext>
            </a:extLst>
          </p:cNvPr>
          <p:cNvSpPr txBox="1">
            <a:spLocks/>
          </p:cNvSpPr>
          <p:nvPr/>
        </p:nvSpPr>
        <p:spPr>
          <a:xfrm>
            <a:off x="1044575" y="1992312"/>
            <a:ext cx="7324725" cy="2390398"/>
          </a:xfrm>
          <a:prstGeom prst="rect">
            <a:avLst/>
          </a:prstGeom>
        </p:spPr>
        <p:txBody>
          <a:bodyPr vert="horz"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2000" b="1" kern="1200">
                <a:solidFill>
                  <a:schemeClr val="tx2"/>
                </a:solidFill>
                <a:latin typeface="Roboto" panose="02000000000000000000" pitchFamily="2" charset="0"/>
                <a:ea typeface="Roboto" panose="02000000000000000000" pitchFamily="2" charset="0"/>
                <a:cs typeface="Roboto" panose="02000000000000000000" pitchFamily="2" charset="0"/>
              </a:defRPr>
            </a:lvl1pPr>
            <a:lvl2pPr marL="265113" indent="-265113"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rgbClr val="080808"/>
                </a:solidFill>
                <a:latin typeface="+mn-lt"/>
                <a:ea typeface="+mn-ea"/>
                <a:cs typeface="+mn-cs"/>
              </a:defRPr>
            </a:lvl2pPr>
            <a:lvl3pPr marL="550863" indent="-28575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rgbClr val="080808"/>
                </a:solidFill>
                <a:latin typeface="+mn-lt"/>
                <a:ea typeface="+mn-ea"/>
                <a:cs typeface="+mn-cs"/>
              </a:defRPr>
            </a:lvl3pPr>
            <a:lvl4pPr marL="0" indent="0" algn="l" defTabSz="914400" rtl="0" eaLnBrk="1" latinLnBrk="0" hangingPunct="1">
              <a:lnSpc>
                <a:spcPct val="100000"/>
              </a:lnSpc>
              <a:spcBef>
                <a:spcPts val="500"/>
              </a:spcBef>
              <a:buFontTx/>
              <a:buNone/>
              <a:defRPr sz="1800" b="1" kern="1200">
                <a:solidFill>
                  <a:schemeClr val="accent2"/>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nl-NL" dirty="0">
                <a:latin typeface="Arial" panose="020B0604020202020204" pitchFamily="34" charset="0"/>
                <a:cs typeface="Arial" panose="020B0604020202020204" pitchFamily="34" charset="0"/>
              </a:rPr>
              <a:t>Recht is niet altijd rechtvaardig</a:t>
            </a:r>
          </a:p>
          <a:p>
            <a:endParaRPr lang="nl-NL"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NL" dirty="0">
                <a:latin typeface="Arial" panose="020B0604020202020204" pitchFamily="34" charset="0"/>
                <a:cs typeface="Arial" panose="020B0604020202020204" pitchFamily="34" charset="0"/>
              </a:rPr>
              <a:t>Toeslagbeleid</a:t>
            </a:r>
          </a:p>
          <a:p>
            <a:pPr marL="608013" lvl="1" indent="-342900"/>
            <a:r>
              <a:rPr lang="nl-NL" dirty="0">
                <a:latin typeface="Arial" panose="020B0604020202020204" pitchFamily="34" charset="0"/>
                <a:cs typeface="Arial" panose="020B0604020202020204" pitchFamily="34" charset="0"/>
              </a:rPr>
              <a:t>Overheidsbeleid</a:t>
            </a:r>
          </a:p>
          <a:p>
            <a:pPr marL="608013" lvl="1" indent="-342900"/>
            <a:r>
              <a:rPr lang="nl-NL" dirty="0">
                <a:latin typeface="Arial" panose="020B0604020202020204" pitchFamily="34" charset="0"/>
                <a:cs typeface="Arial" panose="020B0604020202020204" pitchFamily="34" charset="0"/>
              </a:rPr>
              <a:t>Rechterlijke macht</a:t>
            </a:r>
          </a:p>
          <a:p>
            <a:pPr marL="342900" indent="-342900">
              <a:buFont typeface="Arial" panose="020B0604020202020204" pitchFamily="34" charset="0"/>
              <a:buChar char="•"/>
            </a:pPr>
            <a:endParaRPr lang="nl-NL" dirty="0">
              <a:latin typeface="Arial" panose="020B0604020202020204" pitchFamily="34" charset="0"/>
              <a:cs typeface="Arial" panose="020B0604020202020204" pitchFamily="34" charset="0"/>
            </a:endParaRPr>
          </a:p>
        </p:txBody>
      </p:sp>
      <p:sp>
        <p:nvSpPr>
          <p:cNvPr id="7" name="Tijdelijke aanduiding voor inhoud 3">
            <a:extLst>
              <a:ext uri="{FF2B5EF4-FFF2-40B4-BE49-F238E27FC236}">
                <a16:creationId xmlns:a16="http://schemas.microsoft.com/office/drawing/2014/main" id="{F20393FD-2994-7544-2B8C-29FBFFFC4530}"/>
              </a:ext>
            </a:extLst>
          </p:cNvPr>
          <p:cNvSpPr txBox="1">
            <a:spLocks/>
          </p:cNvSpPr>
          <p:nvPr/>
        </p:nvSpPr>
        <p:spPr>
          <a:xfrm>
            <a:off x="1044574" y="4362502"/>
            <a:ext cx="7324725" cy="2295500"/>
          </a:xfrm>
          <a:prstGeom prst="rect">
            <a:avLst/>
          </a:prstGeom>
        </p:spPr>
        <p:txBody>
          <a:bodyPr vert="horz"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2000" b="1" kern="1200">
                <a:solidFill>
                  <a:schemeClr val="tx2"/>
                </a:solidFill>
                <a:latin typeface="Roboto" panose="02000000000000000000" pitchFamily="2" charset="0"/>
                <a:ea typeface="Roboto" panose="02000000000000000000" pitchFamily="2" charset="0"/>
                <a:cs typeface="Roboto" panose="02000000000000000000" pitchFamily="2" charset="0"/>
              </a:defRPr>
            </a:lvl1pPr>
            <a:lvl2pPr marL="265113" indent="-265113"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rgbClr val="080808"/>
                </a:solidFill>
                <a:latin typeface="+mn-lt"/>
                <a:ea typeface="+mn-ea"/>
                <a:cs typeface="+mn-cs"/>
              </a:defRPr>
            </a:lvl2pPr>
            <a:lvl3pPr marL="550863" indent="-28575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rgbClr val="080808"/>
                </a:solidFill>
                <a:latin typeface="+mn-lt"/>
                <a:ea typeface="+mn-ea"/>
                <a:cs typeface="+mn-cs"/>
              </a:defRPr>
            </a:lvl3pPr>
            <a:lvl4pPr marL="0" indent="0" algn="l" defTabSz="914400" rtl="0" eaLnBrk="1" latinLnBrk="0" hangingPunct="1">
              <a:lnSpc>
                <a:spcPct val="100000"/>
              </a:lnSpc>
              <a:spcBef>
                <a:spcPts val="500"/>
              </a:spcBef>
              <a:buFontTx/>
              <a:buNone/>
              <a:defRPr sz="1800" b="1" kern="1200">
                <a:solidFill>
                  <a:schemeClr val="accent2"/>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Arial" panose="020B0604020202020204" pitchFamily="34" charset="0"/>
                <a:cs typeface="Arial" panose="020B0604020202020204" pitchFamily="34" charset="0"/>
              </a:rPr>
              <a:t>Pensioenfondsen</a:t>
            </a:r>
          </a:p>
          <a:p>
            <a:pPr marL="342900" indent="-342900">
              <a:buFont typeface="Arial" panose="020B0604020202020204" pitchFamily="34" charset="0"/>
              <a:buChar char="•"/>
            </a:pPr>
            <a:r>
              <a:rPr lang="nl-NL" dirty="0">
                <a:latin typeface="Arial" panose="020B0604020202020204" pitchFamily="34" charset="0"/>
                <a:cs typeface="Arial" panose="020B0604020202020204" pitchFamily="34" charset="0"/>
              </a:rPr>
              <a:t>Reglement is bepalend </a:t>
            </a:r>
          </a:p>
          <a:p>
            <a:pPr marL="608013" lvl="1" indent="-342900"/>
            <a:r>
              <a:rPr lang="nl-NL" dirty="0">
                <a:latin typeface="Arial" panose="020B0604020202020204" pitchFamily="34" charset="0"/>
                <a:cs typeface="Arial" panose="020B0604020202020204" pitchFamily="34" charset="0"/>
              </a:rPr>
              <a:t>Hardheidsclausule</a:t>
            </a:r>
          </a:p>
          <a:p>
            <a:pPr marL="608013" lvl="1" indent="-342900"/>
            <a:r>
              <a:rPr lang="nl-NL" dirty="0">
                <a:latin typeface="Arial" panose="020B0604020202020204" pitchFamily="34" charset="0"/>
                <a:cs typeface="Arial" panose="020B0604020202020204" pitchFamily="34" charset="0"/>
              </a:rPr>
              <a:t>Precedent werking</a:t>
            </a:r>
          </a:p>
          <a:p>
            <a:pPr marL="608013" lvl="1" indent="-342900"/>
            <a:r>
              <a:rPr lang="nl-NL" dirty="0">
                <a:latin typeface="Arial" panose="020B0604020202020204" pitchFamily="34" charset="0"/>
                <a:cs typeface="Arial" panose="020B0604020202020204" pitchFamily="34" charset="0"/>
              </a:rPr>
              <a:t>Te juridische blik</a:t>
            </a:r>
          </a:p>
          <a:p>
            <a:pPr marL="342900" indent="-342900">
              <a:buFont typeface="Arial" panose="020B0604020202020204" pitchFamily="34" charset="0"/>
              <a:buChar char="•"/>
            </a:pPr>
            <a:endParaRPr lang="nl-NL" dirty="0">
              <a:latin typeface="Arial" panose="020B0604020202020204" pitchFamily="34" charset="0"/>
              <a:cs typeface="Arial" panose="020B0604020202020204" pitchFamily="34" charset="0"/>
            </a:endParaRPr>
          </a:p>
        </p:txBody>
      </p:sp>
      <p:pic>
        <p:nvPicPr>
          <p:cNvPr id="5" name="Tijdelijke aanduiding voor inhoud 4">
            <a:extLst>
              <a:ext uri="{FF2B5EF4-FFF2-40B4-BE49-F238E27FC236}">
                <a16:creationId xmlns:a16="http://schemas.microsoft.com/office/drawing/2014/main" id="{93953B48-B9F6-94B0-925A-F1B9A53CCC22}"/>
              </a:ext>
            </a:extLst>
          </p:cNvPr>
          <p:cNvPicPr>
            <a:picLocks noGrp="1" noChangeAspect="1"/>
          </p:cNvPicPr>
          <p:nvPr>
            <p:ph idx="1"/>
          </p:nvPr>
        </p:nvPicPr>
        <p:blipFill>
          <a:blip r:embed="rId2"/>
          <a:stretch>
            <a:fillRect/>
          </a:stretch>
        </p:blipFill>
        <p:spPr>
          <a:xfrm>
            <a:off x="6915151" y="2145205"/>
            <a:ext cx="3968750" cy="3859831"/>
          </a:xfrm>
          <a:prstGeom prst="rect">
            <a:avLst/>
          </a:prstGeom>
        </p:spPr>
      </p:pic>
    </p:spTree>
    <p:extLst>
      <p:ext uri="{BB962C8B-B14F-4D97-AF65-F5344CB8AC3E}">
        <p14:creationId xmlns:p14="http://schemas.microsoft.com/office/powerpoint/2010/main" val="2723974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89A532-2697-C9B6-6ABD-A76B24702978}"/>
              </a:ext>
            </a:extLst>
          </p:cNvPr>
          <p:cNvSpPr>
            <a:spLocks noGrp="1"/>
          </p:cNvSpPr>
          <p:nvPr>
            <p:ph type="body" sz="quarter" idx="15"/>
          </p:nvPr>
        </p:nvSpPr>
        <p:spPr>
          <a:xfrm>
            <a:off x="5381625" y="4335205"/>
            <a:ext cx="6810375" cy="1455996"/>
          </a:xfrm>
        </p:spPr>
        <p:txBody>
          <a:bodyPr anchor="ctr">
            <a:normAutofit/>
          </a:bodyPr>
          <a:lstStyle/>
          <a:p>
            <a:r>
              <a:rPr lang="nl-NL" sz="4000" dirty="0">
                <a:latin typeface="Arial" panose="020B0604020202020204" pitchFamily="34" charset="0"/>
                <a:cs typeface="Arial" panose="020B0604020202020204" pitchFamily="34" charset="0"/>
              </a:rPr>
              <a:t>Groot verschil in menselijke maat</a:t>
            </a:r>
          </a:p>
        </p:txBody>
      </p:sp>
      <p:sp>
        <p:nvSpPr>
          <p:cNvPr id="5" name="Tijdelijke aanduiding voor inhoud 4">
            <a:extLst>
              <a:ext uri="{FF2B5EF4-FFF2-40B4-BE49-F238E27FC236}">
                <a16:creationId xmlns:a16="http://schemas.microsoft.com/office/drawing/2014/main" id="{5EE2BBE5-6091-BF08-DD05-D058FADACB01}"/>
              </a:ext>
            </a:extLst>
          </p:cNvPr>
          <p:cNvSpPr>
            <a:spLocks/>
          </p:cNvSpPr>
          <p:nvPr/>
        </p:nvSpPr>
        <p:spPr>
          <a:xfrm>
            <a:off x="6869584" y="2019415"/>
            <a:ext cx="4279884" cy="3424788"/>
          </a:xfrm>
          <a:prstGeom prst="rect">
            <a:avLst/>
          </a:prstGeom>
        </p:spPr>
        <p:txBody>
          <a:bodyPr anchor="ctr">
            <a:normAutofit/>
          </a:bodyPr>
          <a:lstStyle/>
          <a:p>
            <a:pPr defTabSz="1124712">
              <a:spcAft>
                <a:spcPts val="600"/>
              </a:spcAft>
            </a:pPr>
            <a:r>
              <a:rPr lang="nl-NL" sz="2400" kern="1200" dirty="0">
                <a:solidFill>
                  <a:schemeClr val="tx1"/>
                </a:solidFill>
                <a:latin typeface="Arial" panose="020B0604020202020204" pitchFamily="34" charset="0"/>
                <a:cs typeface="Arial" panose="020B0604020202020204" pitchFamily="34" charset="0"/>
              </a:rPr>
              <a:t>Strikt juridisch beredeneren</a:t>
            </a:r>
            <a:endParaRPr lang="nl-NL" sz="2000" dirty="0">
              <a:latin typeface="Arial" panose="020B0604020202020204" pitchFamily="34" charset="0"/>
              <a:cs typeface="Arial" panose="020B0604020202020204" pitchFamily="34" charset="0"/>
            </a:endParaRPr>
          </a:p>
        </p:txBody>
      </p:sp>
      <p:pic>
        <p:nvPicPr>
          <p:cNvPr id="1026" name="Picture 2" descr="De menselijke maat in publieke dienstverlening - iBestuur">
            <a:extLst>
              <a:ext uri="{FF2B5EF4-FFF2-40B4-BE49-F238E27FC236}">
                <a16:creationId xmlns:a16="http://schemas.microsoft.com/office/drawing/2014/main" id="{76450EDC-1E1B-1A75-DC66-9ADA4DC97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3597" y="945894"/>
            <a:ext cx="3226430" cy="2147042"/>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Afbeelding met kleding, tekenfilm, schoeisel, persoon&#10;&#10;Automatisch gegenereerde beschrijving">
            <a:extLst>
              <a:ext uri="{FF2B5EF4-FFF2-40B4-BE49-F238E27FC236}">
                <a16:creationId xmlns:a16="http://schemas.microsoft.com/office/drawing/2014/main" id="{3C31E792-AD80-D71D-C826-CD61CC3B8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394" y="1132414"/>
            <a:ext cx="3930789" cy="3930789"/>
          </a:xfrm>
          <a:prstGeom prst="rect">
            <a:avLst/>
          </a:prstGeom>
        </p:spPr>
      </p:pic>
      <p:sp>
        <p:nvSpPr>
          <p:cNvPr id="10" name="Vrije vorm: vorm 9">
            <a:extLst>
              <a:ext uri="{FF2B5EF4-FFF2-40B4-BE49-F238E27FC236}">
                <a16:creationId xmlns:a16="http://schemas.microsoft.com/office/drawing/2014/main" id="{D983547D-DB05-D630-1CDF-24DC1D2C5951}"/>
              </a:ext>
            </a:extLst>
          </p:cNvPr>
          <p:cNvSpPr/>
          <p:nvPr/>
        </p:nvSpPr>
        <p:spPr>
          <a:xfrm>
            <a:off x="821394" y="4113318"/>
            <a:ext cx="3930789" cy="613410"/>
          </a:xfrm>
          <a:custGeom>
            <a:avLst/>
            <a:gdLst>
              <a:gd name="connsiteX0" fmla="*/ 0 w 2981939"/>
              <a:gd name="connsiteY0" fmla="*/ 0 h 613410"/>
              <a:gd name="connsiteX1" fmla="*/ 2981939 w 2981939"/>
              <a:gd name="connsiteY1" fmla="*/ 0 h 613410"/>
              <a:gd name="connsiteX2" fmla="*/ 2981939 w 2981939"/>
              <a:gd name="connsiteY2" fmla="*/ 613410 h 613410"/>
              <a:gd name="connsiteX3" fmla="*/ 0 w 2981939"/>
              <a:gd name="connsiteY3" fmla="*/ 613410 h 613410"/>
              <a:gd name="connsiteX4" fmla="*/ 0 w 2981939"/>
              <a:gd name="connsiteY4" fmla="*/ 0 h 613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939" h="613410">
                <a:moveTo>
                  <a:pt x="0" y="0"/>
                </a:moveTo>
                <a:lnTo>
                  <a:pt x="2981939" y="0"/>
                </a:lnTo>
                <a:lnTo>
                  <a:pt x="2981939" y="613410"/>
                </a:lnTo>
                <a:lnTo>
                  <a:pt x="0" y="613410"/>
                </a:lnTo>
                <a:lnTo>
                  <a:pt x="0" y="0"/>
                </a:lnTo>
                <a:close/>
              </a:path>
            </a:pathLst>
          </a:custGeom>
          <a:solidFill>
            <a:schemeClr val="accent1">
              <a:alpha val="40000"/>
            </a:scheme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nl-NL" sz="3200" b="1" kern="1200" dirty="0">
                <a:solidFill>
                  <a:schemeClr val="bg1"/>
                </a:solidFill>
                <a:latin typeface="Arial" panose="020B0604020202020204" pitchFamily="34" charset="0"/>
                <a:cs typeface="Arial" panose="020B0604020202020204" pitchFamily="34" charset="0"/>
              </a:rPr>
              <a:t>Best </a:t>
            </a:r>
            <a:r>
              <a:rPr lang="nl-NL" sz="3200" b="1" kern="1200" dirty="0" err="1">
                <a:solidFill>
                  <a:schemeClr val="bg1"/>
                </a:solidFill>
                <a:latin typeface="Arial" panose="020B0604020202020204" pitchFamily="34" charset="0"/>
                <a:cs typeface="Arial" panose="020B0604020202020204" pitchFamily="34" charset="0"/>
              </a:rPr>
              <a:t>practice</a:t>
            </a:r>
            <a:endParaRPr lang="nl-NL" sz="3200" b="1" kern="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5652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persoon, nagel, huid, Ledemaat&#10;&#10;Automatisch gegenereerde beschrijving">
            <a:extLst>
              <a:ext uri="{FF2B5EF4-FFF2-40B4-BE49-F238E27FC236}">
                <a16:creationId xmlns:a16="http://schemas.microsoft.com/office/drawing/2014/main" id="{D6BB35F3-3C07-3A69-C580-83C236DE46BB}"/>
              </a:ext>
            </a:extLst>
          </p:cNvPr>
          <p:cNvPicPr>
            <a:picLocks noChangeAspect="1"/>
          </p:cNvPicPr>
          <p:nvPr/>
        </p:nvPicPr>
        <p:blipFill rotWithShape="1">
          <a:blip r:embed="rId2">
            <a:extLst>
              <a:ext uri="{28A0092B-C50C-407E-A947-70E740481C1C}">
                <a14:useLocalDpi xmlns:a14="http://schemas.microsoft.com/office/drawing/2010/main" val="0"/>
              </a:ext>
            </a:extLst>
          </a:blip>
          <a:srcRect l="4888" r="6976"/>
          <a:stretch/>
        </p:blipFill>
        <p:spPr>
          <a:xfrm>
            <a:off x="561975" y="1978025"/>
            <a:ext cx="5286375" cy="4003675"/>
          </a:xfrm>
          <a:prstGeom prst="rect">
            <a:avLst/>
          </a:prstGeom>
          <a:noFill/>
        </p:spPr>
      </p:pic>
      <p:sp>
        <p:nvSpPr>
          <p:cNvPr id="2" name="Tijdelijke aanduiding voor inhoud 1">
            <a:extLst>
              <a:ext uri="{FF2B5EF4-FFF2-40B4-BE49-F238E27FC236}">
                <a16:creationId xmlns:a16="http://schemas.microsoft.com/office/drawing/2014/main" id="{9D657F2E-3326-6244-4C9F-A387179C3128}"/>
              </a:ext>
            </a:extLst>
          </p:cNvPr>
          <p:cNvSpPr>
            <a:spLocks noGrp="1"/>
          </p:cNvSpPr>
          <p:nvPr>
            <p:ph sz="half" idx="2"/>
          </p:nvPr>
        </p:nvSpPr>
        <p:spPr>
          <a:xfrm>
            <a:off x="6124575" y="1978025"/>
            <a:ext cx="5562600" cy="4003675"/>
          </a:xfrm>
        </p:spPr>
        <p:txBody>
          <a:bodyPr>
            <a:normAutofit/>
          </a:bodyPr>
          <a:lstStyle/>
          <a:p>
            <a:pPr marL="342900" indent="-342900">
              <a:lnSpc>
                <a:spcPct val="90000"/>
              </a:lnSpc>
              <a:buFont typeface="Arial" panose="020B0604020202020204" pitchFamily="34" charset="0"/>
              <a:buChar char="•"/>
            </a:pPr>
            <a:r>
              <a:rPr lang="nl-NL" sz="1800" dirty="0">
                <a:latin typeface="Arial" panose="020B0604020202020204" pitchFamily="34" charset="0"/>
                <a:cs typeface="Arial" panose="020B0604020202020204" pitchFamily="34" charset="0"/>
              </a:rPr>
              <a:t>Niets doen is te veel “zwart –wit” denken</a:t>
            </a:r>
          </a:p>
          <a:p>
            <a:pPr marL="608013" lvl="1" indent="-342900">
              <a:lnSpc>
                <a:spcPct val="90000"/>
              </a:lnSpc>
            </a:pPr>
            <a:r>
              <a:rPr lang="nl-NL" dirty="0">
                <a:latin typeface="Arial" panose="020B0604020202020204" pitchFamily="34" charset="0"/>
                <a:cs typeface="Arial" panose="020B0604020202020204" pitchFamily="34" charset="0"/>
              </a:rPr>
              <a:t>Redelijkheid en billijkheid</a:t>
            </a:r>
          </a:p>
          <a:p>
            <a:pPr marL="608013" lvl="1" indent="-342900">
              <a:lnSpc>
                <a:spcPct val="90000"/>
              </a:lnSpc>
            </a:pPr>
            <a:r>
              <a:rPr lang="nl-NL" dirty="0">
                <a:latin typeface="Arial" panose="020B0604020202020204" pitchFamily="34" charset="0"/>
                <a:cs typeface="Arial" panose="020B0604020202020204" pitchFamily="34" charset="0"/>
              </a:rPr>
              <a:t>Afhankelijk van mate </a:t>
            </a:r>
            <a:r>
              <a:rPr lang="nl-NL" dirty="0" err="1">
                <a:latin typeface="Arial" panose="020B0604020202020204" pitchFamily="34" charset="0"/>
                <a:cs typeface="Arial" panose="020B0604020202020204" pitchFamily="34" charset="0"/>
              </a:rPr>
              <a:t>schrijnendheid</a:t>
            </a:r>
            <a:r>
              <a:rPr lang="nl-NL" dirty="0">
                <a:latin typeface="Arial" panose="020B0604020202020204" pitchFamily="34" charset="0"/>
                <a:cs typeface="Arial" panose="020B0604020202020204" pitchFamily="34" charset="0"/>
              </a:rPr>
              <a:t> </a:t>
            </a:r>
            <a:br>
              <a:rPr lang="nl-NL" dirty="0">
                <a:latin typeface="Arial" panose="020B0604020202020204" pitchFamily="34" charset="0"/>
                <a:cs typeface="Arial" panose="020B0604020202020204" pitchFamily="34" charset="0"/>
              </a:rPr>
            </a:br>
            <a:endParaRPr lang="nl-NL" dirty="0">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pPr>
            <a:r>
              <a:rPr lang="nl-NL" sz="1800" dirty="0">
                <a:latin typeface="Arial" panose="020B0604020202020204" pitchFamily="34" charset="0"/>
                <a:cs typeface="Arial" panose="020B0604020202020204" pitchFamily="34" charset="0"/>
              </a:rPr>
              <a:t>Schade aan pensioen/financiële planning</a:t>
            </a:r>
          </a:p>
          <a:p>
            <a:pPr marL="342900" indent="-342900">
              <a:lnSpc>
                <a:spcPct val="90000"/>
              </a:lnSpc>
              <a:buFont typeface="Arial" panose="020B0604020202020204" pitchFamily="34" charset="0"/>
              <a:buChar char="•"/>
            </a:pPr>
            <a:r>
              <a:rPr lang="nl-NL" sz="1800" dirty="0">
                <a:latin typeface="Arial" panose="020B0604020202020204" pitchFamily="34" charset="0"/>
                <a:cs typeface="Arial" panose="020B0604020202020204" pitchFamily="34" charset="0"/>
              </a:rPr>
              <a:t>Veel onbegrip bij deelnemer</a:t>
            </a:r>
          </a:p>
          <a:p>
            <a:pPr marL="342900" indent="-342900">
              <a:lnSpc>
                <a:spcPct val="90000"/>
              </a:lnSpc>
              <a:buFont typeface="Arial" panose="020B0604020202020204" pitchFamily="34" charset="0"/>
              <a:buChar char="•"/>
            </a:pPr>
            <a:r>
              <a:rPr lang="nl-NL" sz="1800" dirty="0">
                <a:latin typeface="Arial" panose="020B0604020202020204" pitchFamily="34" charset="0"/>
                <a:cs typeface="Arial" panose="020B0604020202020204" pitchFamily="34" charset="0"/>
              </a:rPr>
              <a:t>Slecht voor imago uitvoerder en de pensioensector</a:t>
            </a:r>
          </a:p>
          <a:p>
            <a:pPr marL="342900" indent="-342900">
              <a:lnSpc>
                <a:spcPct val="90000"/>
              </a:lnSpc>
              <a:buFont typeface="Arial" panose="020B0604020202020204" pitchFamily="34" charset="0"/>
              <a:buChar char="•"/>
            </a:pPr>
            <a:endParaRPr lang="nl-NL" sz="1800" dirty="0">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pPr>
            <a:r>
              <a:rPr lang="nl-NL" sz="1800" dirty="0">
                <a:latin typeface="Arial" panose="020B0604020202020204" pitchFamily="34" charset="0"/>
                <a:cs typeface="Arial" panose="020B0604020202020204" pitchFamily="34" charset="0"/>
              </a:rPr>
              <a:t>Nemen van verantwoordelijkheid voor fouten</a:t>
            </a:r>
          </a:p>
          <a:p>
            <a:pPr marL="342900" indent="-342900">
              <a:lnSpc>
                <a:spcPct val="90000"/>
              </a:lnSpc>
              <a:buFont typeface="Arial" panose="020B0604020202020204" pitchFamily="34" charset="0"/>
              <a:buChar char="•"/>
            </a:pPr>
            <a:r>
              <a:rPr lang="nl-NL" sz="1800" dirty="0">
                <a:latin typeface="Arial" panose="020B0604020202020204" pitchFamily="34" charset="0"/>
                <a:cs typeface="Arial" panose="020B0604020202020204" pitchFamily="34" charset="0"/>
              </a:rPr>
              <a:t>Erkenning klager</a:t>
            </a:r>
          </a:p>
        </p:txBody>
      </p:sp>
      <p:sp>
        <p:nvSpPr>
          <p:cNvPr id="4" name="Tijdelijke aanduiding voor tekst 3">
            <a:extLst>
              <a:ext uri="{FF2B5EF4-FFF2-40B4-BE49-F238E27FC236}">
                <a16:creationId xmlns:a16="http://schemas.microsoft.com/office/drawing/2014/main" id="{160AA7C3-4176-94DF-7D41-A0F28D856240}"/>
              </a:ext>
            </a:extLst>
          </p:cNvPr>
          <p:cNvSpPr>
            <a:spLocks noGrp="1"/>
          </p:cNvSpPr>
          <p:nvPr>
            <p:ph type="body" sz="quarter" idx="15"/>
          </p:nvPr>
        </p:nvSpPr>
        <p:spPr>
          <a:xfrm flipH="1">
            <a:off x="558105" y="-1"/>
            <a:ext cx="11633894" cy="1515291"/>
          </a:xfrm>
        </p:spPr>
        <p:txBody>
          <a:bodyPr anchor="ctr">
            <a:normAutofit/>
          </a:bodyPr>
          <a:lstStyle/>
          <a:p>
            <a:r>
              <a:rPr lang="nl-NL" sz="4000" dirty="0">
                <a:latin typeface="Arial" panose="020B0604020202020204" pitchFamily="34" charset="0"/>
                <a:cs typeface="Arial" panose="020B0604020202020204" pitchFamily="34" charset="0"/>
              </a:rPr>
              <a:t>Coulance beleid</a:t>
            </a:r>
          </a:p>
        </p:txBody>
      </p:sp>
    </p:spTree>
    <p:extLst>
      <p:ext uri="{BB962C8B-B14F-4D97-AF65-F5344CB8AC3E}">
        <p14:creationId xmlns:p14="http://schemas.microsoft.com/office/powerpoint/2010/main" val="10757521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F79E05C-E0BF-993E-3263-D60B96A6426E}"/>
              </a:ext>
            </a:extLst>
          </p:cNvPr>
          <p:cNvSpPr>
            <a:spLocks noGrp="1"/>
          </p:cNvSpPr>
          <p:nvPr>
            <p:ph idx="1"/>
          </p:nvPr>
        </p:nvSpPr>
        <p:spPr>
          <a:xfrm>
            <a:off x="6951888" y="1881640"/>
            <a:ext cx="4804683" cy="5863144"/>
          </a:xfrm>
        </p:spPr>
        <p:txBody>
          <a:bodyPr/>
          <a:lstStyle/>
          <a:p>
            <a:r>
              <a:rPr lang="nl-NL" u="sng" dirty="0">
                <a:latin typeface="Arial" panose="020B0604020202020204" pitchFamily="34" charset="0"/>
                <a:cs typeface="Arial" panose="020B0604020202020204" pitchFamily="34" charset="0"/>
              </a:rPr>
              <a:t>Pensioenuitvoerder B</a:t>
            </a:r>
          </a:p>
          <a:p>
            <a:endParaRPr lang="nl-NL"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NL" dirty="0">
                <a:latin typeface="Arial" panose="020B0604020202020204" pitchFamily="34" charset="0"/>
                <a:cs typeface="Arial" panose="020B0604020202020204" pitchFamily="34" charset="0"/>
              </a:rPr>
              <a:t>Uitvoerder biedt coulance bedrag aan</a:t>
            </a:r>
            <a:br>
              <a:rPr lang="nl-NL" dirty="0">
                <a:latin typeface="Arial" panose="020B0604020202020204" pitchFamily="34" charset="0"/>
                <a:cs typeface="Arial" panose="020B0604020202020204" pitchFamily="34" charset="0"/>
              </a:rPr>
            </a:br>
            <a:endParaRPr lang="nl-NL"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NL" dirty="0">
                <a:latin typeface="Arial" panose="020B0604020202020204" pitchFamily="34" charset="0"/>
                <a:cs typeface="Arial" panose="020B0604020202020204" pitchFamily="34" charset="0"/>
              </a:rPr>
              <a:t>Na bemiddeling bedrag omhoog</a:t>
            </a:r>
            <a:br>
              <a:rPr lang="nl-NL" dirty="0">
                <a:latin typeface="Arial" panose="020B0604020202020204" pitchFamily="34" charset="0"/>
                <a:cs typeface="Arial" panose="020B0604020202020204" pitchFamily="34" charset="0"/>
              </a:rPr>
            </a:br>
            <a:endParaRPr lang="nl-NL"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NL" dirty="0">
                <a:latin typeface="Arial" panose="020B0604020202020204" pitchFamily="34" charset="0"/>
                <a:cs typeface="Arial" panose="020B0604020202020204" pitchFamily="34" charset="0"/>
              </a:rPr>
              <a:t>Klager blijkt opeens terminaal ziek</a:t>
            </a:r>
            <a:br>
              <a:rPr lang="nl-NL" dirty="0">
                <a:latin typeface="Arial" panose="020B0604020202020204" pitchFamily="34" charset="0"/>
                <a:cs typeface="Arial" panose="020B0604020202020204" pitchFamily="34" charset="0"/>
              </a:rPr>
            </a:br>
            <a:endParaRPr lang="nl-NL"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NL" dirty="0">
                <a:latin typeface="Arial" panose="020B0604020202020204" pitchFamily="34" charset="0"/>
                <a:cs typeface="Arial" panose="020B0604020202020204" pitchFamily="34" charset="0"/>
              </a:rPr>
              <a:t>Uitvoerder besluit alsnog tot uitkering PP over te gaan</a:t>
            </a:r>
          </a:p>
          <a:p>
            <a:pPr marL="342900" indent="-342900">
              <a:buFont typeface="Arial" panose="020B0604020202020204" pitchFamily="34" charset="0"/>
              <a:buChar char="•"/>
            </a:pPr>
            <a:endParaRPr lang="nl-NL"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p:txBody>
      </p:sp>
      <p:sp>
        <p:nvSpPr>
          <p:cNvPr id="4" name="Tijdelijke aanduiding voor tekst 3">
            <a:extLst>
              <a:ext uri="{FF2B5EF4-FFF2-40B4-BE49-F238E27FC236}">
                <a16:creationId xmlns:a16="http://schemas.microsoft.com/office/drawing/2014/main" id="{D8F65254-1A8D-01D2-F40D-41A6BE619AC8}"/>
              </a:ext>
            </a:extLst>
          </p:cNvPr>
          <p:cNvSpPr>
            <a:spLocks noGrp="1"/>
          </p:cNvSpPr>
          <p:nvPr>
            <p:ph type="body" sz="quarter" idx="15"/>
          </p:nvPr>
        </p:nvSpPr>
        <p:spPr/>
        <p:txBody>
          <a:bodyPr/>
          <a:lstStyle/>
          <a:p>
            <a:r>
              <a:rPr lang="nl-NL" sz="4000" dirty="0">
                <a:latin typeface="Arial" panose="020B0604020202020204" pitchFamily="34" charset="0"/>
                <a:cs typeface="Arial" panose="020B0604020202020204" pitchFamily="34" charset="0"/>
              </a:rPr>
              <a:t>Toch geen partnerpensioen </a:t>
            </a:r>
          </a:p>
          <a:p>
            <a:r>
              <a:rPr lang="nl-NL" sz="4000" dirty="0">
                <a:latin typeface="Arial" panose="020B0604020202020204" pitchFamily="34" charset="0"/>
                <a:cs typeface="Arial" panose="020B0604020202020204" pitchFamily="34" charset="0"/>
              </a:rPr>
              <a:t>Wel jarenlang gecommuniceerd</a:t>
            </a:r>
          </a:p>
        </p:txBody>
      </p:sp>
      <p:sp>
        <p:nvSpPr>
          <p:cNvPr id="7" name="Tijdelijke aanduiding voor inhoud 1">
            <a:extLst>
              <a:ext uri="{FF2B5EF4-FFF2-40B4-BE49-F238E27FC236}">
                <a16:creationId xmlns:a16="http://schemas.microsoft.com/office/drawing/2014/main" id="{E5879A47-7997-DFD0-167F-9216EFFA5265}"/>
              </a:ext>
            </a:extLst>
          </p:cNvPr>
          <p:cNvSpPr txBox="1">
            <a:spLocks/>
          </p:cNvSpPr>
          <p:nvPr/>
        </p:nvSpPr>
        <p:spPr>
          <a:xfrm>
            <a:off x="747031" y="1907040"/>
            <a:ext cx="4695825" cy="5427127"/>
          </a:xfrm>
          <a:prstGeom prst="rect">
            <a:avLst/>
          </a:prstGeom>
        </p:spPr>
        <p:txBody>
          <a:bodyPr vert="horz"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2000" b="1" kern="1200">
                <a:solidFill>
                  <a:schemeClr val="tx2"/>
                </a:solidFill>
                <a:latin typeface="Roboto" panose="02000000000000000000" pitchFamily="2" charset="0"/>
                <a:ea typeface="Roboto" panose="02000000000000000000" pitchFamily="2" charset="0"/>
                <a:cs typeface="Roboto" panose="02000000000000000000" pitchFamily="2" charset="0"/>
              </a:defRPr>
            </a:lvl1pPr>
            <a:lvl2pPr marL="265113" indent="-265113"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rgbClr val="080808"/>
                </a:solidFill>
                <a:latin typeface="+mn-lt"/>
                <a:ea typeface="+mn-ea"/>
                <a:cs typeface="+mn-cs"/>
              </a:defRPr>
            </a:lvl2pPr>
            <a:lvl3pPr marL="550863" indent="-28575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rgbClr val="080808"/>
                </a:solidFill>
                <a:latin typeface="+mn-lt"/>
                <a:ea typeface="+mn-ea"/>
                <a:cs typeface="+mn-cs"/>
              </a:defRPr>
            </a:lvl3pPr>
            <a:lvl4pPr marL="0" indent="0" algn="l" defTabSz="914400" rtl="0" eaLnBrk="1" latinLnBrk="0" hangingPunct="1">
              <a:lnSpc>
                <a:spcPct val="100000"/>
              </a:lnSpc>
              <a:spcBef>
                <a:spcPts val="500"/>
              </a:spcBef>
              <a:buFontTx/>
              <a:buNone/>
              <a:defRPr sz="1800" b="1" kern="1200">
                <a:solidFill>
                  <a:schemeClr val="accent2"/>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u="sng" dirty="0">
                <a:latin typeface="Arial" panose="020B0604020202020204" pitchFamily="34" charset="0"/>
                <a:cs typeface="Arial" panose="020B0604020202020204" pitchFamily="34" charset="0"/>
              </a:rPr>
              <a:t>Pensioenuitvoerder A</a:t>
            </a:r>
            <a:br>
              <a:rPr lang="nl-NL" dirty="0">
                <a:latin typeface="Arial" panose="020B0604020202020204" pitchFamily="34" charset="0"/>
                <a:cs typeface="Arial" panose="020B0604020202020204" pitchFamily="34" charset="0"/>
              </a:rPr>
            </a:br>
            <a:endParaRPr lang="nl-NL"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NL" dirty="0">
                <a:latin typeface="Arial" panose="020B0604020202020204" pitchFamily="34" charset="0"/>
                <a:cs typeface="Arial" panose="020B0604020202020204" pitchFamily="34" charset="0"/>
              </a:rPr>
              <a:t>Lang in ontkenningsfeer</a:t>
            </a:r>
            <a:br>
              <a:rPr lang="nl-NL" dirty="0">
                <a:latin typeface="Arial" panose="020B0604020202020204" pitchFamily="34" charset="0"/>
                <a:cs typeface="Arial" panose="020B0604020202020204" pitchFamily="34" charset="0"/>
              </a:rPr>
            </a:br>
            <a:endParaRPr lang="nl-NL"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NL" dirty="0">
                <a:latin typeface="Arial" panose="020B0604020202020204" pitchFamily="34" charset="0"/>
                <a:cs typeface="Arial" panose="020B0604020202020204" pitchFamily="34" charset="0"/>
              </a:rPr>
              <a:t>Er is nog geen schade</a:t>
            </a:r>
            <a:br>
              <a:rPr lang="nl-NL" dirty="0">
                <a:latin typeface="Arial" panose="020B0604020202020204" pitchFamily="34" charset="0"/>
                <a:cs typeface="Arial" panose="020B0604020202020204" pitchFamily="34" charset="0"/>
              </a:rPr>
            </a:br>
            <a:endParaRPr lang="nl-NL"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NL" dirty="0">
                <a:latin typeface="Arial" panose="020B0604020202020204" pitchFamily="34" charset="0"/>
                <a:cs typeface="Arial" panose="020B0604020202020204" pitchFamily="34" charset="0"/>
              </a:rPr>
              <a:t>Reglement bepalend</a:t>
            </a:r>
            <a:br>
              <a:rPr lang="nl-NL" dirty="0">
                <a:latin typeface="Arial" panose="020B0604020202020204" pitchFamily="34" charset="0"/>
                <a:cs typeface="Arial" panose="020B0604020202020204" pitchFamily="34" charset="0"/>
              </a:rPr>
            </a:br>
            <a:endParaRPr lang="nl-NL"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NL" dirty="0">
                <a:latin typeface="Arial" panose="020B0604020202020204" pitchFamily="34" charset="0"/>
                <a:cs typeface="Arial" panose="020B0604020202020204" pitchFamily="34" charset="0"/>
              </a:rPr>
              <a:t>Klager heeft nauwelijks nog handelingsperspectief</a:t>
            </a:r>
          </a:p>
          <a:p>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047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persoon, verbruiksartikelen voor kantoor, tekst, computer&#10;&#10;Automatisch gegenereerde beschrijving">
            <a:extLst>
              <a:ext uri="{FF2B5EF4-FFF2-40B4-BE49-F238E27FC236}">
                <a16:creationId xmlns:a16="http://schemas.microsoft.com/office/drawing/2014/main" id="{DC05789E-0753-50AA-7E0A-081A871AAC3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7865" b="7865"/>
          <a:stretch/>
        </p:blipFill>
        <p:spPr>
          <a:xfrm>
            <a:off x="20" y="10"/>
            <a:ext cx="12191980" cy="6857990"/>
          </a:xfrm>
          <a:noFill/>
        </p:spPr>
      </p:pic>
      <p:sp>
        <p:nvSpPr>
          <p:cNvPr id="3" name="Tijdelijke aanduiding voor tekst 2">
            <a:extLst>
              <a:ext uri="{FF2B5EF4-FFF2-40B4-BE49-F238E27FC236}">
                <a16:creationId xmlns:a16="http://schemas.microsoft.com/office/drawing/2014/main" id="{B6FBD57F-81F4-09B7-1577-E0D40E9F2583}"/>
              </a:ext>
            </a:extLst>
          </p:cNvPr>
          <p:cNvSpPr>
            <a:spLocks noGrp="1"/>
          </p:cNvSpPr>
          <p:nvPr>
            <p:ph type="body" sz="quarter" idx="15"/>
          </p:nvPr>
        </p:nvSpPr>
        <p:spPr>
          <a:xfrm>
            <a:off x="5381625" y="4335205"/>
            <a:ext cx="6810375" cy="1455996"/>
          </a:xfrm>
        </p:spPr>
        <p:txBody>
          <a:bodyPr anchor="ctr">
            <a:normAutofit/>
          </a:bodyPr>
          <a:lstStyle/>
          <a:p>
            <a:r>
              <a:rPr lang="nl-NL" sz="4000" dirty="0">
                <a:latin typeface="Arial" panose="020B0604020202020204" pitchFamily="34" charset="0"/>
                <a:cs typeface="Arial" panose="020B0604020202020204" pitchFamily="34" charset="0"/>
              </a:rPr>
              <a:t>Wat kan er beter in de sector?</a:t>
            </a:r>
          </a:p>
        </p:txBody>
      </p:sp>
    </p:spTree>
    <p:extLst>
      <p:ext uri="{BB962C8B-B14F-4D97-AF65-F5344CB8AC3E}">
        <p14:creationId xmlns:p14="http://schemas.microsoft.com/office/powerpoint/2010/main" val="12671235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9FE22BBF-6436-3F69-A880-38426FECDA2C}"/>
              </a:ext>
            </a:extLst>
          </p:cNvPr>
          <p:cNvSpPr>
            <a:spLocks noGrp="1"/>
          </p:cNvSpPr>
          <p:nvPr>
            <p:ph sz="half" idx="1"/>
          </p:nvPr>
        </p:nvSpPr>
        <p:spPr>
          <a:xfrm>
            <a:off x="561975" y="1978025"/>
            <a:ext cx="5286375" cy="4003675"/>
          </a:xfrm>
        </p:spPr>
        <p:txBody>
          <a:bodyPr>
            <a:normAutofit lnSpcReduction="10000"/>
          </a:bodyPr>
          <a:lstStyle/>
          <a:p>
            <a:pPr marL="342900" indent="-342900">
              <a:lnSpc>
                <a:spcPct val="90000"/>
              </a:lnSpc>
              <a:buFont typeface="Arial" panose="020B0604020202020204" pitchFamily="34" charset="0"/>
              <a:buChar char="•"/>
            </a:pPr>
            <a:r>
              <a:rPr lang="nl-NL" sz="1800" dirty="0">
                <a:latin typeface="Arial" panose="020B0604020202020204" pitchFamily="34" charset="0"/>
                <a:cs typeface="Arial" panose="020B0604020202020204" pitchFamily="34" charset="0"/>
              </a:rPr>
              <a:t>Menselijke maat</a:t>
            </a:r>
            <a:br>
              <a:rPr lang="nl-NL" sz="1800" dirty="0">
                <a:latin typeface="Arial" panose="020B0604020202020204" pitchFamily="34" charset="0"/>
                <a:cs typeface="Arial" panose="020B0604020202020204" pitchFamily="34" charset="0"/>
              </a:rPr>
            </a:br>
            <a:endParaRPr lang="nl-NL" sz="1800" dirty="0">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pPr>
            <a:r>
              <a:rPr lang="nl-NL" sz="1800" dirty="0">
                <a:latin typeface="Arial" panose="020B0604020202020204" pitchFamily="34" charset="0"/>
                <a:cs typeface="Arial" panose="020B0604020202020204" pitchFamily="34" charset="0"/>
              </a:rPr>
              <a:t>Voorkomen van spijtoptanten</a:t>
            </a:r>
          </a:p>
          <a:p>
            <a:pPr marL="608013" lvl="1" indent="-342900">
              <a:lnSpc>
                <a:spcPct val="90000"/>
              </a:lnSpc>
            </a:pPr>
            <a:r>
              <a:rPr lang="nl-NL" dirty="0">
                <a:latin typeface="Arial" panose="020B0604020202020204" pitchFamily="34" charset="0"/>
                <a:cs typeface="Arial" panose="020B0604020202020204" pitchFamily="34" charset="0"/>
              </a:rPr>
              <a:t>Nabestaanden pensioen aankopen bij pensioeningang</a:t>
            </a:r>
          </a:p>
          <a:p>
            <a:pPr marL="608013" lvl="1" indent="-342900">
              <a:lnSpc>
                <a:spcPct val="90000"/>
              </a:lnSpc>
            </a:pPr>
            <a:endParaRPr lang="nl-NL" dirty="0">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pPr>
            <a:r>
              <a:rPr lang="nl-NL" sz="1800" dirty="0">
                <a:latin typeface="Arial" panose="020B0604020202020204" pitchFamily="34" charset="0"/>
                <a:cs typeface="Arial" panose="020B0604020202020204" pitchFamily="34" charset="0"/>
              </a:rPr>
              <a:t>Datakwaliteit</a:t>
            </a:r>
          </a:p>
          <a:p>
            <a:pPr marL="608013" lvl="1" indent="-342900">
              <a:lnSpc>
                <a:spcPct val="90000"/>
              </a:lnSpc>
            </a:pPr>
            <a:r>
              <a:rPr lang="nl-NL" dirty="0">
                <a:latin typeface="Arial" panose="020B0604020202020204" pitchFamily="34" charset="0"/>
                <a:cs typeface="Arial" panose="020B0604020202020204" pitchFamily="34" charset="0"/>
              </a:rPr>
              <a:t>Bijvoorbeeld niet verwerkte scheidingen</a:t>
            </a:r>
          </a:p>
          <a:p>
            <a:pPr marL="342900" indent="-342900">
              <a:lnSpc>
                <a:spcPct val="90000"/>
              </a:lnSpc>
              <a:buFont typeface="Arial" panose="020B0604020202020204" pitchFamily="34" charset="0"/>
              <a:buChar char="•"/>
            </a:pPr>
            <a:r>
              <a:rPr lang="nl-NL" sz="1800" dirty="0">
                <a:latin typeface="Arial" panose="020B0604020202020204" pitchFamily="34" charset="0"/>
                <a:cs typeface="Arial" panose="020B0604020202020204" pitchFamily="34" charset="0"/>
              </a:rPr>
              <a:t>Voorwaardelijke elementen in de regeling</a:t>
            </a:r>
            <a:br>
              <a:rPr lang="nl-NL" sz="1800" dirty="0">
                <a:latin typeface="Arial" panose="020B0604020202020204" pitchFamily="34" charset="0"/>
                <a:cs typeface="Arial" panose="020B0604020202020204" pitchFamily="34" charset="0"/>
              </a:rPr>
            </a:br>
            <a:endParaRPr lang="nl-NL" sz="1800" dirty="0">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pPr>
            <a:r>
              <a:rPr lang="nl-NL" sz="1800" dirty="0">
                <a:latin typeface="Arial" panose="020B0604020202020204" pitchFamily="34" charset="0"/>
                <a:cs typeface="Arial" panose="020B0604020202020204" pitchFamily="34" charset="0"/>
              </a:rPr>
              <a:t>Factoren</a:t>
            </a:r>
            <a:br>
              <a:rPr lang="nl-NL" sz="1800" dirty="0">
                <a:latin typeface="Arial" panose="020B0604020202020204" pitchFamily="34" charset="0"/>
                <a:cs typeface="Arial" panose="020B0604020202020204" pitchFamily="34" charset="0"/>
              </a:rPr>
            </a:br>
            <a:endParaRPr lang="nl-NL" sz="1800" dirty="0">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pPr>
            <a:r>
              <a:rPr lang="nl-NL" sz="1800" dirty="0">
                <a:latin typeface="Arial" panose="020B0604020202020204" pitchFamily="34" charset="0"/>
                <a:cs typeface="Arial" panose="020B0604020202020204" pitchFamily="34" charset="0"/>
              </a:rPr>
              <a:t>Pensioenfondsen moeten niet naar elkaar wijzen</a:t>
            </a:r>
          </a:p>
          <a:p>
            <a:pPr marL="342900" indent="-342900">
              <a:lnSpc>
                <a:spcPct val="90000"/>
              </a:lnSpc>
              <a:buFont typeface="Arial" panose="020B0604020202020204" pitchFamily="34" charset="0"/>
              <a:buChar char="•"/>
            </a:pPr>
            <a:endParaRPr lang="nl-NL" sz="1700" dirty="0"/>
          </a:p>
          <a:p>
            <a:pPr>
              <a:lnSpc>
                <a:spcPct val="90000"/>
              </a:lnSpc>
            </a:pPr>
            <a:endParaRPr lang="nl-NL" sz="1700" dirty="0"/>
          </a:p>
        </p:txBody>
      </p:sp>
      <p:pic>
        <p:nvPicPr>
          <p:cNvPr id="3" name="Tijdelijke aanduiding voor afbeelding 2">
            <a:extLst>
              <a:ext uri="{FF2B5EF4-FFF2-40B4-BE49-F238E27FC236}">
                <a16:creationId xmlns:a16="http://schemas.microsoft.com/office/drawing/2014/main" id="{39DED818-6F34-387C-53DB-58A5E7EE8E04}"/>
              </a:ext>
            </a:extLst>
          </p:cNvPr>
          <p:cNvPicPr>
            <a:picLocks noGrp="1" noChangeAspect="1"/>
          </p:cNvPicPr>
          <p:nvPr>
            <p:ph sz="half" idx="2"/>
          </p:nvPr>
        </p:nvPicPr>
        <p:blipFill rotWithShape="1">
          <a:blip r:embed="rId2"/>
          <a:srcRect l="12817" r="1" b="1"/>
          <a:stretch/>
        </p:blipFill>
        <p:spPr>
          <a:xfrm>
            <a:off x="6124575" y="1978025"/>
            <a:ext cx="5562600" cy="4003675"/>
          </a:xfrm>
          <a:prstGeom prst="rect">
            <a:avLst/>
          </a:prstGeom>
          <a:noFill/>
        </p:spPr>
      </p:pic>
      <p:sp>
        <p:nvSpPr>
          <p:cNvPr id="4" name="Tijdelijke aanduiding voor tekst 3">
            <a:extLst>
              <a:ext uri="{FF2B5EF4-FFF2-40B4-BE49-F238E27FC236}">
                <a16:creationId xmlns:a16="http://schemas.microsoft.com/office/drawing/2014/main" id="{6A5CDFE2-4B02-97B9-962D-C5C58D76BC59}"/>
              </a:ext>
            </a:extLst>
          </p:cNvPr>
          <p:cNvSpPr>
            <a:spLocks noGrp="1"/>
          </p:cNvSpPr>
          <p:nvPr>
            <p:ph type="body" sz="quarter" idx="15"/>
          </p:nvPr>
        </p:nvSpPr>
        <p:spPr>
          <a:xfrm flipH="1">
            <a:off x="558105" y="-1"/>
            <a:ext cx="11633894" cy="1515291"/>
          </a:xfrm>
        </p:spPr>
        <p:txBody>
          <a:bodyPr anchor="ctr">
            <a:normAutofit/>
          </a:bodyPr>
          <a:lstStyle/>
          <a:p>
            <a:r>
              <a:rPr lang="nl-NL" sz="4000" dirty="0">
                <a:latin typeface="Arial" panose="020B0604020202020204" pitchFamily="34" charset="0"/>
                <a:cs typeface="Arial" panose="020B0604020202020204" pitchFamily="34" charset="0"/>
              </a:rPr>
              <a:t>Enkele lessen</a:t>
            </a:r>
          </a:p>
        </p:txBody>
      </p:sp>
    </p:spTree>
    <p:extLst>
      <p:ext uri="{BB962C8B-B14F-4D97-AF65-F5344CB8AC3E}">
        <p14:creationId xmlns:p14="http://schemas.microsoft.com/office/powerpoint/2010/main" val="29748995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6D749FE-FB38-B988-8556-AE6007674AAB}"/>
              </a:ext>
            </a:extLst>
          </p:cNvPr>
          <p:cNvSpPr>
            <a:spLocks noGrp="1"/>
          </p:cNvSpPr>
          <p:nvPr>
            <p:ph type="body" sz="quarter" idx="10"/>
          </p:nvPr>
        </p:nvSpPr>
        <p:spPr>
          <a:xfrm>
            <a:off x="1590675" y="2075289"/>
            <a:ext cx="5486400" cy="830997"/>
          </a:xfrm>
        </p:spPr>
        <p:txBody>
          <a:bodyPr>
            <a:spAutoFit/>
          </a:bodyPr>
          <a:lstStyle/>
          <a:p>
            <a:pPr>
              <a:spcBef>
                <a:spcPts val="0"/>
              </a:spcBef>
            </a:pPr>
            <a:r>
              <a:rPr lang="nl-NL" dirty="0"/>
              <a:t>Discussie &amp; vragen</a:t>
            </a:r>
          </a:p>
        </p:txBody>
      </p:sp>
      <p:sp>
        <p:nvSpPr>
          <p:cNvPr id="3" name="Tekstballon: rechthoek 2">
            <a:extLst>
              <a:ext uri="{FF2B5EF4-FFF2-40B4-BE49-F238E27FC236}">
                <a16:creationId xmlns:a16="http://schemas.microsoft.com/office/drawing/2014/main" id="{1367FAD8-D565-BDB3-A2A6-C1CAD75A683E}"/>
              </a:ext>
            </a:extLst>
          </p:cNvPr>
          <p:cNvSpPr/>
          <p:nvPr/>
        </p:nvSpPr>
        <p:spPr>
          <a:xfrm>
            <a:off x="7955280" y="162560"/>
            <a:ext cx="3383280" cy="1564640"/>
          </a:xfrm>
          <a:prstGeom prst="wedgeRectCallout">
            <a:avLst>
              <a:gd name="adj1" fmla="val -21006"/>
              <a:gd name="adj2" fmla="val 7938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5067B429-2231-5CDE-E141-6BA287EE23B0}"/>
              </a:ext>
            </a:extLst>
          </p:cNvPr>
          <p:cNvSpPr txBox="1"/>
          <p:nvPr/>
        </p:nvSpPr>
        <p:spPr>
          <a:xfrm>
            <a:off x="8107680" y="534015"/>
            <a:ext cx="3230880" cy="646331"/>
          </a:xfrm>
          <a:prstGeom prst="rect">
            <a:avLst/>
          </a:prstGeom>
          <a:noFill/>
        </p:spPr>
        <p:txBody>
          <a:bodyPr wrap="square">
            <a:spAutoFit/>
          </a:bodyPr>
          <a:lstStyle/>
          <a:p>
            <a:r>
              <a:rPr lang="nl-NL" sz="1200" b="1">
                <a:solidFill>
                  <a:schemeClr val="bg1"/>
                </a:solidFill>
              </a:rPr>
              <a:t>085 049 20 30</a:t>
            </a:r>
          </a:p>
          <a:p>
            <a:r>
              <a:rPr lang="nl-NL" sz="1200" b="1">
                <a:solidFill>
                  <a:schemeClr val="bg1"/>
                </a:solidFill>
                <a:hlinkClick r:id="rId2"/>
              </a:rPr>
              <a:t>www.geschilleninstantiepensioenfondsen.nl</a:t>
            </a:r>
            <a:endParaRPr lang="nl-NL" sz="1200" b="1">
              <a:solidFill>
                <a:schemeClr val="bg1"/>
              </a:solidFill>
            </a:endParaRPr>
          </a:p>
          <a:p>
            <a:r>
              <a:rPr lang="nl-NL" sz="1200" b="1">
                <a:solidFill>
                  <a:schemeClr val="bg1"/>
                </a:solidFill>
              </a:rPr>
              <a:t>info@gipcontact.nl</a:t>
            </a:r>
          </a:p>
        </p:txBody>
      </p:sp>
    </p:spTree>
    <p:extLst>
      <p:ext uri="{BB962C8B-B14F-4D97-AF65-F5344CB8AC3E}">
        <p14:creationId xmlns:p14="http://schemas.microsoft.com/office/powerpoint/2010/main" val="3947033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E2E0BB92-120A-CA2E-8DFD-A8353DF5950D}"/>
              </a:ext>
            </a:extLst>
          </p:cNvPr>
          <p:cNvSpPr>
            <a:spLocks noGrp="1"/>
          </p:cNvSpPr>
          <p:nvPr>
            <p:ph type="body" sz="quarter" idx="15"/>
          </p:nvPr>
        </p:nvSpPr>
        <p:spPr/>
        <p:txBody>
          <a:bodyPr/>
          <a:lstStyle/>
          <a:p>
            <a:r>
              <a:rPr lang="nl-NL" sz="4400" dirty="0"/>
              <a:t> </a:t>
            </a:r>
            <a:r>
              <a:rPr lang="nl-NL" sz="4000" dirty="0">
                <a:latin typeface="Arial" panose="020B0604020202020204" pitchFamily="34" charset="0"/>
                <a:cs typeface="Arial" panose="020B0604020202020204" pitchFamily="34" charset="0"/>
              </a:rPr>
              <a:t>Ombudsman Pensioenen</a:t>
            </a:r>
          </a:p>
        </p:txBody>
      </p:sp>
      <p:graphicFrame>
        <p:nvGraphicFramePr>
          <p:cNvPr id="18" name="Diagram 17">
            <a:extLst>
              <a:ext uri="{FF2B5EF4-FFF2-40B4-BE49-F238E27FC236}">
                <a16:creationId xmlns:a16="http://schemas.microsoft.com/office/drawing/2014/main" id="{58E54A4B-750D-C791-6161-4555EBF9B7B7}"/>
              </a:ext>
            </a:extLst>
          </p:cNvPr>
          <p:cNvGraphicFramePr/>
          <p:nvPr>
            <p:extLst>
              <p:ext uri="{D42A27DB-BD31-4B8C-83A1-F6EECF244321}">
                <p14:modId xmlns:p14="http://schemas.microsoft.com/office/powerpoint/2010/main" val="53317907"/>
              </p:ext>
            </p:extLst>
          </p:nvPr>
        </p:nvGraphicFramePr>
        <p:xfrm>
          <a:off x="1923864" y="737853"/>
          <a:ext cx="8344272" cy="5121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Afbeelding 5">
            <a:extLst>
              <a:ext uri="{FF2B5EF4-FFF2-40B4-BE49-F238E27FC236}">
                <a16:creationId xmlns:a16="http://schemas.microsoft.com/office/drawing/2014/main" id="{200AA765-A4A2-F0FA-AFDB-600973D4B80B}"/>
              </a:ext>
            </a:extLst>
          </p:cNvPr>
          <p:cNvPicPr>
            <a:picLocks noChangeAspect="1"/>
          </p:cNvPicPr>
          <p:nvPr/>
        </p:nvPicPr>
        <p:blipFill>
          <a:blip r:embed="rId7"/>
          <a:stretch>
            <a:fillRect/>
          </a:stretch>
        </p:blipFill>
        <p:spPr>
          <a:xfrm>
            <a:off x="1923864" y="5170057"/>
            <a:ext cx="3954004" cy="1054401"/>
          </a:xfrm>
          <a:prstGeom prst="rect">
            <a:avLst/>
          </a:prstGeom>
        </p:spPr>
      </p:pic>
      <p:pic>
        <p:nvPicPr>
          <p:cNvPr id="8" name="Afbeelding 7">
            <a:extLst>
              <a:ext uri="{FF2B5EF4-FFF2-40B4-BE49-F238E27FC236}">
                <a16:creationId xmlns:a16="http://schemas.microsoft.com/office/drawing/2014/main" id="{F70F5915-DF10-6DFA-F0DB-87ECAAF7435A}"/>
              </a:ext>
            </a:extLst>
          </p:cNvPr>
          <p:cNvPicPr>
            <a:picLocks noChangeAspect="1"/>
          </p:cNvPicPr>
          <p:nvPr/>
        </p:nvPicPr>
        <p:blipFill>
          <a:blip r:embed="rId8"/>
          <a:stretch>
            <a:fillRect/>
          </a:stretch>
        </p:blipFill>
        <p:spPr>
          <a:xfrm>
            <a:off x="7442503" y="5039394"/>
            <a:ext cx="1875670" cy="1506988"/>
          </a:xfrm>
          <a:prstGeom prst="rect">
            <a:avLst/>
          </a:prstGeom>
        </p:spPr>
      </p:pic>
    </p:spTree>
    <p:extLst>
      <p:ext uri="{BB962C8B-B14F-4D97-AF65-F5344CB8AC3E}">
        <p14:creationId xmlns:p14="http://schemas.microsoft.com/office/powerpoint/2010/main" val="3828434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1BB763F6-C897-4E54-AA57-7850F34ABEE3}"/>
              </a:ext>
            </a:extLst>
          </p:cNvPr>
          <p:cNvSpPr>
            <a:spLocks noGrp="1"/>
          </p:cNvSpPr>
          <p:nvPr>
            <p:ph type="body" sz="quarter" idx="15"/>
          </p:nvPr>
        </p:nvSpPr>
        <p:spPr>
          <a:xfrm flipH="1">
            <a:off x="609599" y="-1"/>
            <a:ext cx="11582399" cy="1504279"/>
          </a:xfrm>
        </p:spPr>
        <p:txBody>
          <a:bodyPr/>
          <a:lstStyle/>
          <a:p>
            <a:r>
              <a:rPr lang="nl-NL" sz="4000" dirty="0">
                <a:latin typeface="Arial" panose="020B0604020202020204" pitchFamily="34" charset="0"/>
                <a:cs typeface="Arial" panose="020B0604020202020204" pitchFamily="34" charset="0"/>
              </a:rPr>
              <a:t>Voor vandaag</a:t>
            </a:r>
          </a:p>
        </p:txBody>
      </p:sp>
      <p:sp>
        <p:nvSpPr>
          <p:cNvPr id="16" name="Tijdelijke aanduiding voor inhoud 1">
            <a:extLst>
              <a:ext uri="{FF2B5EF4-FFF2-40B4-BE49-F238E27FC236}">
                <a16:creationId xmlns:a16="http://schemas.microsoft.com/office/drawing/2014/main" id="{9ED3EB96-8BB6-561E-E0EB-C68073D3BE0C}"/>
              </a:ext>
            </a:extLst>
          </p:cNvPr>
          <p:cNvSpPr>
            <a:spLocks noGrp="1"/>
          </p:cNvSpPr>
          <p:nvPr>
            <p:ph idx="1"/>
          </p:nvPr>
        </p:nvSpPr>
        <p:spPr>
          <a:xfrm>
            <a:off x="1543625" y="2557042"/>
            <a:ext cx="7324725" cy="836126"/>
          </a:xfrm>
        </p:spPr>
        <p:txBody>
          <a:bodyPr vert="horz" lIns="91440" tIns="45720" rIns="91440" bIns="45720" rtlCol="0" anchor="t">
            <a:spAutoFit/>
          </a:bodyPr>
          <a:lstStyle/>
          <a:p>
            <a:r>
              <a:rPr lang="nl-NL" dirty="0">
                <a:latin typeface="Arial" panose="020B0604020202020204" pitchFamily="34" charset="0"/>
                <a:ea typeface="Roboto"/>
                <a:cs typeface="Arial" panose="020B0604020202020204" pitchFamily="34" charset="0"/>
              </a:rPr>
              <a:t>Voorstellen</a:t>
            </a:r>
            <a:endParaRPr lang="nl-NL"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nl-NL" dirty="0">
              <a:latin typeface="Arial" panose="020B0604020202020204" pitchFamily="34" charset="0"/>
              <a:cs typeface="Arial" panose="020B0604020202020204" pitchFamily="34" charset="0"/>
            </a:endParaRPr>
          </a:p>
        </p:txBody>
      </p:sp>
      <p:grpSp>
        <p:nvGrpSpPr>
          <p:cNvPr id="17" name="Groep 16">
            <a:extLst>
              <a:ext uri="{FF2B5EF4-FFF2-40B4-BE49-F238E27FC236}">
                <a16:creationId xmlns:a16="http://schemas.microsoft.com/office/drawing/2014/main" id="{0A54168B-8A78-04D0-2A72-0CA3E7CC1AF4}"/>
              </a:ext>
            </a:extLst>
          </p:cNvPr>
          <p:cNvGrpSpPr/>
          <p:nvPr/>
        </p:nvGrpSpPr>
        <p:grpSpPr>
          <a:xfrm>
            <a:off x="792628" y="2476538"/>
            <a:ext cx="566058" cy="566058"/>
            <a:chOff x="653142" y="2971800"/>
            <a:chExt cx="566058" cy="566058"/>
          </a:xfrm>
        </p:grpSpPr>
        <p:sp>
          <p:nvSpPr>
            <p:cNvPr id="24" name="Ovaal 23">
              <a:extLst>
                <a:ext uri="{FF2B5EF4-FFF2-40B4-BE49-F238E27FC236}">
                  <a16:creationId xmlns:a16="http://schemas.microsoft.com/office/drawing/2014/main" id="{91E4FF72-5FE2-BFD3-EE93-902022342D41}"/>
                </a:ext>
              </a:extLst>
            </p:cNvPr>
            <p:cNvSpPr/>
            <p:nvPr/>
          </p:nvSpPr>
          <p:spPr>
            <a:xfrm>
              <a:off x="653142" y="2971800"/>
              <a:ext cx="566058" cy="56605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Tekstvak 24">
              <a:extLst>
                <a:ext uri="{FF2B5EF4-FFF2-40B4-BE49-F238E27FC236}">
                  <a16:creationId xmlns:a16="http://schemas.microsoft.com/office/drawing/2014/main" id="{5293ACB4-B3C2-9BF9-51AB-70BDA614C867}"/>
                </a:ext>
              </a:extLst>
            </p:cNvPr>
            <p:cNvSpPr txBox="1"/>
            <p:nvPr/>
          </p:nvSpPr>
          <p:spPr>
            <a:xfrm>
              <a:off x="744582" y="3071949"/>
              <a:ext cx="383177" cy="365760"/>
            </a:xfrm>
            <a:prstGeom prst="rect">
              <a:avLst/>
            </a:prstGeom>
            <a:noFill/>
          </p:spPr>
          <p:txBody>
            <a:bodyPr wrap="square" rtlCol="0">
              <a:spAutoFit/>
            </a:bodyPr>
            <a:lstStyle/>
            <a:p>
              <a:r>
                <a:rPr lang="nl-NL" b="1">
                  <a:solidFill>
                    <a:schemeClr val="tx2"/>
                  </a:solidFill>
                </a:rPr>
                <a:t>1.</a:t>
              </a:r>
            </a:p>
          </p:txBody>
        </p:sp>
      </p:grpSp>
      <p:grpSp>
        <p:nvGrpSpPr>
          <p:cNvPr id="26" name="Groep 25">
            <a:extLst>
              <a:ext uri="{FF2B5EF4-FFF2-40B4-BE49-F238E27FC236}">
                <a16:creationId xmlns:a16="http://schemas.microsoft.com/office/drawing/2014/main" id="{8BD76E34-5D2D-FF61-3773-C50F01E3640E}"/>
              </a:ext>
            </a:extLst>
          </p:cNvPr>
          <p:cNvGrpSpPr/>
          <p:nvPr/>
        </p:nvGrpSpPr>
        <p:grpSpPr>
          <a:xfrm>
            <a:off x="792628" y="3162529"/>
            <a:ext cx="566058" cy="566058"/>
            <a:chOff x="653142" y="2971800"/>
            <a:chExt cx="566058" cy="566058"/>
          </a:xfrm>
        </p:grpSpPr>
        <p:sp>
          <p:nvSpPr>
            <p:cNvPr id="30" name="Ovaal 29">
              <a:extLst>
                <a:ext uri="{FF2B5EF4-FFF2-40B4-BE49-F238E27FC236}">
                  <a16:creationId xmlns:a16="http://schemas.microsoft.com/office/drawing/2014/main" id="{CB7ABC18-772A-04F4-9286-A5C00AAFE7C7}"/>
                </a:ext>
              </a:extLst>
            </p:cNvPr>
            <p:cNvSpPr/>
            <p:nvPr/>
          </p:nvSpPr>
          <p:spPr>
            <a:xfrm>
              <a:off x="653142" y="2971800"/>
              <a:ext cx="566058" cy="56605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ekstvak 30">
              <a:extLst>
                <a:ext uri="{FF2B5EF4-FFF2-40B4-BE49-F238E27FC236}">
                  <a16:creationId xmlns:a16="http://schemas.microsoft.com/office/drawing/2014/main" id="{14EA66BB-0E99-C84D-979B-43606F99A486}"/>
                </a:ext>
              </a:extLst>
            </p:cNvPr>
            <p:cNvSpPr txBox="1"/>
            <p:nvPr/>
          </p:nvSpPr>
          <p:spPr>
            <a:xfrm>
              <a:off x="744582" y="3071949"/>
              <a:ext cx="383177" cy="365760"/>
            </a:xfrm>
            <a:prstGeom prst="rect">
              <a:avLst/>
            </a:prstGeom>
            <a:noFill/>
          </p:spPr>
          <p:txBody>
            <a:bodyPr wrap="square" rtlCol="0">
              <a:spAutoFit/>
            </a:bodyPr>
            <a:lstStyle/>
            <a:p>
              <a:r>
                <a:rPr lang="nl-NL" b="1">
                  <a:solidFill>
                    <a:schemeClr val="tx2"/>
                  </a:solidFill>
                </a:rPr>
                <a:t>2.</a:t>
              </a:r>
            </a:p>
          </p:txBody>
        </p:sp>
      </p:grpSp>
      <p:grpSp>
        <p:nvGrpSpPr>
          <p:cNvPr id="32" name="Groep 31">
            <a:extLst>
              <a:ext uri="{FF2B5EF4-FFF2-40B4-BE49-F238E27FC236}">
                <a16:creationId xmlns:a16="http://schemas.microsoft.com/office/drawing/2014/main" id="{CFBA3BE3-7E5F-BC66-19C3-FD3E74BDAA5C}"/>
              </a:ext>
            </a:extLst>
          </p:cNvPr>
          <p:cNvGrpSpPr/>
          <p:nvPr/>
        </p:nvGrpSpPr>
        <p:grpSpPr>
          <a:xfrm>
            <a:off x="785219" y="3809949"/>
            <a:ext cx="566058" cy="566058"/>
            <a:chOff x="653142" y="2971800"/>
            <a:chExt cx="566058" cy="566058"/>
          </a:xfrm>
        </p:grpSpPr>
        <p:sp>
          <p:nvSpPr>
            <p:cNvPr id="33" name="Ovaal 32">
              <a:extLst>
                <a:ext uri="{FF2B5EF4-FFF2-40B4-BE49-F238E27FC236}">
                  <a16:creationId xmlns:a16="http://schemas.microsoft.com/office/drawing/2014/main" id="{0F4065D8-D5A5-948A-4AE3-80E5E8819FAA}"/>
                </a:ext>
              </a:extLst>
            </p:cNvPr>
            <p:cNvSpPr/>
            <p:nvPr/>
          </p:nvSpPr>
          <p:spPr>
            <a:xfrm>
              <a:off x="653142" y="2971800"/>
              <a:ext cx="566058" cy="56605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93F34DAA-9F8E-E542-33F6-64FBF1995809}"/>
                </a:ext>
              </a:extLst>
            </p:cNvPr>
            <p:cNvSpPr txBox="1"/>
            <p:nvPr/>
          </p:nvSpPr>
          <p:spPr>
            <a:xfrm>
              <a:off x="744582" y="3071949"/>
              <a:ext cx="383177" cy="365760"/>
            </a:xfrm>
            <a:prstGeom prst="rect">
              <a:avLst/>
            </a:prstGeom>
            <a:noFill/>
          </p:spPr>
          <p:txBody>
            <a:bodyPr wrap="square" rtlCol="0">
              <a:spAutoFit/>
            </a:bodyPr>
            <a:lstStyle/>
            <a:p>
              <a:r>
                <a:rPr lang="nl-NL" b="1">
                  <a:solidFill>
                    <a:schemeClr val="tx2"/>
                  </a:solidFill>
                </a:rPr>
                <a:t>3.</a:t>
              </a:r>
            </a:p>
          </p:txBody>
        </p:sp>
      </p:grpSp>
      <p:grpSp>
        <p:nvGrpSpPr>
          <p:cNvPr id="35" name="Groep 34">
            <a:extLst>
              <a:ext uri="{FF2B5EF4-FFF2-40B4-BE49-F238E27FC236}">
                <a16:creationId xmlns:a16="http://schemas.microsoft.com/office/drawing/2014/main" id="{CAC4A3BF-0310-1F59-6265-64CBA3C9AB8A}"/>
              </a:ext>
            </a:extLst>
          </p:cNvPr>
          <p:cNvGrpSpPr/>
          <p:nvPr/>
        </p:nvGrpSpPr>
        <p:grpSpPr>
          <a:xfrm>
            <a:off x="785219" y="4476156"/>
            <a:ext cx="566058" cy="566058"/>
            <a:chOff x="653142" y="2971800"/>
            <a:chExt cx="566058" cy="566058"/>
          </a:xfrm>
        </p:grpSpPr>
        <p:sp>
          <p:nvSpPr>
            <p:cNvPr id="36" name="Ovaal 35">
              <a:extLst>
                <a:ext uri="{FF2B5EF4-FFF2-40B4-BE49-F238E27FC236}">
                  <a16:creationId xmlns:a16="http://schemas.microsoft.com/office/drawing/2014/main" id="{3D346E67-EA61-9B6E-666F-6815464C8234}"/>
                </a:ext>
              </a:extLst>
            </p:cNvPr>
            <p:cNvSpPr/>
            <p:nvPr/>
          </p:nvSpPr>
          <p:spPr>
            <a:xfrm>
              <a:off x="653142" y="2971800"/>
              <a:ext cx="566058" cy="56605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4D5B87E7-A3A7-5917-8108-38B0C803D7DD}"/>
                </a:ext>
              </a:extLst>
            </p:cNvPr>
            <p:cNvSpPr txBox="1"/>
            <p:nvPr/>
          </p:nvSpPr>
          <p:spPr>
            <a:xfrm>
              <a:off x="744582" y="3071949"/>
              <a:ext cx="383177" cy="365760"/>
            </a:xfrm>
            <a:prstGeom prst="rect">
              <a:avLst/>
            </a:prstGeom>
            <a:noFill/>
          </p:spPr>
          <p:txBody>
            <a:bodyPr wrap="square" rtlCol="0">
              <a:spAutoFit/>
            </a:bodyPr>
            <a:lstStyle/>
            <a:p>
              <a:r>
                <a:rPr lang="nl-NL" b="1">
                  <a:solidFill>
                    <a:schemeClr val="tx2"/>
                  </a:solidFill>
                </a:rPr>
                <a:t>4.</a:t>
              </a:r>
            </a:p>
          </p:txBody>
        </p:sp>
      </p:grpSp>
      <p:grpSp>
        <p:nvGrpSpPr>
          <p:cNvPr id="38" name="Groep 37">
            <a:extLst>
              <a:ext uri="{FF2B5EF4-FFF2-40B4-BE49-F238E27FC236}">
                <a16:creationId xmlns:a16="http://schemas.microsoft.com/office/drawing/2014/main" id="{69657E5C-B1DD-7B6C-56B6-F50DB1505505}"/>
              </a:ext>
            </a:extLst>
          </p:cNvPr>
          <p:cNvGrpSpPr/>
          <p:nvPr/>
        </p:nvGrpSpPr>
        <p:grpSpPr>
          <a:xfrm>
            <a:off x="792629" y="5148337"/>
            <a:ext cx="566058" cy="566058"/>
            <a:chOff x="653142" y="2971800"/>
            <a:chExt cx="566058" cy="566058"/>
          </a:xfrm>
        </p:grpSpPr>
        <p:sp>
          <p:nvSpPr>
            <p:cNvPr id="39" name="Ovaal 38">
              <a:extLst>
                <a:ext uri="{FF2B5EF4-FFF2-40B4-BE49-F238E27FC236}">
                  <a16:creationId xmlns:a16="http://schemas.microsoft.com/office/drawing/2014/main" id="{F394D7B0-00A6-908B-B131-BF6CE23764DD}"/>
                </a:ext>
              </a:extLst>
            </p:cNvPr>
            <p:cNvSpPr/>
            <p:nvPr/>
          </p:nvSpPr>
          <p:spPr>
            <a:xfrm>
              <a:off x="653142" y="2971800"/>
              <a:ext cx="566058" cy="56605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Tekstvak 39">
              <a:extLst>
                <a:ext uri="{FF2B5EF4-FFF2-40B4-BE49-F238E27FC236}">
                  <a16:creationId xmlns:a16="http://schemas.microsoft.com/office/drawing/2014/main" id="{35D1B0C1-C3E5-2BE0-239E-C28533F931F2}"/>
                </a:ext>
              </a:extLst>
            </p:cNvPr>
            <p:cNvSpPr txBox="1"/>
            <p:nvPr/>
          </p:nvSpPr>
          <p:spPr>
            <a:xfrm>
              <a:off x="744581" y="3071581"/>
              <a:ext cx="383177" cy="365760"/>
            </a:xfrm>
            <a:prstGeom prst="rect">
              <a:avLst/>
            </a:prstGeom>
            <a:noFill/>
          </p:spPr>
          <p:txBody>
            <a:bodyPr wrap="square" rtlCol="0">
              <a:spAutoFit/>
            </a:bodyPr>
            <a:lstStyle/>
            <a:p>
              <a:r>
                <a:rPr lang="nl-NL" b="1">
                  <a:solidFill>
                    <a:schemeClr val="tx2"/>
                  </a:solidFill>
                </a:rPr>
                <a:t>5.</a:t>
              </a:r>
            </a:p>
          </p:txBody>
        </p:sp>
      </p:grpSp>
      <p:sp>
        <p:nvSpPr>
          <p:cNvPr id="41" name="Tijdelijke aanduiding voor inhoud 1">
            <a:extLst>
              <a:ext uri="{FF2B5EF4-FFF2-40B4-BE49-F238E27FC236}">
                <a16:creationId xmlns:a16="http://schemas.microsoft.com/office/drawing/2014/main" id="{A50F4547-AB30-A336-E380-0393EA3D1862}"/>
              </a:ext>
            </a:extLst>
          </p:cNvPr>
          <p:cNvSpPr txBox="1">
            <a:spLocks/>
          </p:cNvSpPr>
          <p:nvPr/>
        </p:nvSpPr>
        <p:spPr>
          <a:xfrm>
            <a:off x="1543625" y="3275691"/>
            <a:ext cx="7324725" cy="400110"/>
          </a:xfrm>
          <a:prstGeom prst="rect">
            <a:avLst/>
          </a:prstGeom>
        </p:spPr>
        <p:txBody>
          <a:bodyPr vert="horz"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2000" b="1" kern="1200">
                <a:solidFill>
                  <a:schemeClr val="tx2"/>
                </a:solidFill>
                <a:latin typeface="Roboto" panose="02000000000000000000" pitchFamily="2" charset="0"/>
                <a:ea typeface="Roboto" panose="02000000000000000000" pitchFamily="2" charset="0"/>
                <a:cs typeface="Roboto" panose="02000000000000000000" pitchFamily="2" charset="0"/>
              </a:defRPr>
            </a:lvl1pPr>
            <a:lvl2pPr marL="265113" indent="-265113"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rgbClr val="080808"/>
                </a:solidFill>
                <a:latin typeface="+mn-lt"/>
                <a:ea typeface="+mn-ea"/>
                <a:cs typeface="+mn-cs"/>
              </a:defRPr>
            </a:lvl2pPr>
            <a:lvl3pPr marL="550863" indent="-28575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rgbClr val="080808"/>
                </a:solidFill>
                <a:latin typeface="+mn-lt"/>
                <a:ea typeface="+mn-ea"/>
                <a:cs typeface="+mn-cs"/>
              </a:defRPr>
            </a:lvl3pPr>
            <a:lvl4pPr marL="0" indent="0" algn="l" defTabSz="914400" rtl="0" eaLnBrk="1" latinLnBrk="0" hangingPunct="1">
              <a:lnSpc>
                <a:spcPct val="100000"/>
              </a:lnSpc>
              <a:spcBef>
                <a:spcPts val="500"/>
              </a:spcBef>
              <a:buFontTx/>
              <a:buNone/>
              <a:defRPr sz="1800" b="1" kern="1200">
                <a:solidFill>
                  <a:schemeClr val="accent2"/>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FF0000"/>
                </a:solidFill>
                <a:latin typeface="Arial" panose="020B0604020202020204" pitchFamily="34" charset="0"/>
                <a:cs typeface="Arial" panose="020B0604020202020204" pitchFamily="34" charset="0"/>
              </a:rPr>
              <a:t>Taken Ombudsman Pensioenen</a:t>
            </a:r>
          </a:p>
        </p:txBody>
      </p:sp>
      <p:sp>
        <p:nvSpPr>
          <p:cNvPr id="43" name="Tijdelijke aanduiding voor inhoud 1">
            <a:extLst>
              <a:ext uri="{FF2B5EF4-FFF2-40B4-BE49-F238E27FC236}">
                <a16:creationId xmlns:a16="http://schemas.microsoft.com/office/drawing/2014/main" id="{6E7166FB-8FE3-2B87-335B-A9994CF71E32}"/>
              </a:ext>
            </a:extLst>
          </p:cNvPr>
          <p:cNvSpPr txBox="1">
            <a:spLocks/>
          </p:cNvSpPr>
          <p:nvPr/>
        </p:nvSpPr>
        <p:spPr>
          <a:xfrm>
            <a:off x="1543625" y="3910690"/>
            <a:ext cx="7324725" cy="440121"/>
          </a:xfrm>
          <a:prstGeom prst="rect">
            <a:avLst/>
          </a:prstGeom>
        </p:spPr>
        <p:txBody>
          <a:bodyPr vert="horz" lIns="91440" tIns="45720" rIns="91440" bIns="45720" rtlCol="0" anchor="t">
            <a:spAutoFit/>
          </a:bodyPr>
          <a:lstStyle>
            <a:lvl1pPr marL="0" indent="0" algn="l" defTabSz="914400" rtl="0" eaLnBrk="1" latinLnBrk="0" hangingPunct="1">
              <a:lnSpc>
                <a:spcPct val="100000"/>
              </a:lnSpc>
              <a:spcBef>
                <a:spcPts val="1000"/>
              </a:spcBef>
              <a:buFont typeface="Arial" panose="020B0604020202020204" pitchFamily="34" charset="0"/>
              <a:buNone/>
              <a:defRPr sz="2000" b="1" kern="1200">
                <a:solidFill>
                  <a:schemeClr val="tx2"/>
                </a:solidFill>
                <a:latin typeface="Roboto" panose="02000000000000000000" pitchFamily="2" charset="0"/>
                <a:ea typeface="Roboto" panose="02000000000000000000" pitchFamily="2" charset="0"/>
                <a:cs typeface="Roboto" panose="02000000000000000000" pitchFamily="2" charset="0"/>
              </a:defRPr>
            </a:lvl1pPr>
            <a:lvl2pPr marL="265113" indent="-265113"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rgbClr val="080808"/>
                </a:solidFill>
                <a:latin typeface="+mn-lt"/>
                <a:ea typeface="+mn-ea"/>
                <a:cs typeface="+mn-cs"/>
              </a:defRPr>
            </a:lvl2pPr>
            <a:lvl3pPr marL="550863" indent="-28575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rgbClr val="080808"/>
                </a:solidFill>
                <a:latin typeface="+mn-lt"/>
                <a:ea typeface="+mn-ea"/>
                <a:cs typeface="+mn-cs"/>
              </a:defRPr>
            </a:lvl3pPr>
            <a:lvl4pPr marL="0" indent="0" algn="l" defTabSz="914400" rtl="0" eaLnBrk="1" latinLnBrk="0" hangingPunct="1">
              <a:lnSpc>
                <a:spcPct val="100000"/>
              </a:lnSpc>
              <a:spcBef>
                <a:spcPts val="500"/>
              </a:spcBef>
              <a:buFontTx/>
              <a:buNone/>
              <a:defRPr sz="1800" b="1" kern="1200">
                <a:solidFill>
                  <a:schemeClr val="accent2"/>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Arial" panose="020B0604020202020204" pitchFamily="34" charset="0"/>
                <a:cs typeface="Arial" panose="020B0604020202020204" pitchFamily="34" charset="0"/>
              </a:rPr>
              <a:t>Geschilleninstantie Pensioenfondsen (GIP)</a:t>
            </a:r>
          </a:p>
        </p:txBody>
      </p:sp>
      <p:sp>
        <p:nvSpPr>
          <p:cNvPr id="45" name="Tijdelijke aanduiding voor inhoud 1">
            <a:extLst>
              <a:ext uri="{FF2B5EF4-FFF2-40B4-BE49-F238E27FC236}">
                <a16:creationId xmlns:a16="http://schemas.microsoft.com/office/drawing/2014/main" id="{F2A5B788-35F0-8916-CE01-855554B41CC5}"/>
              </a:ext>
            </a:extLst>
          </p:cNvPr>
          <p:cNvSpPr txBox="1">
            <a:spLocks/>
          </p:cNvSpPr>
          <p:nvPr/>
        </p:nvSpPr>
        <p:spPr>
          <a:xfrm>
            <a:off x="1583990" y="5248118"/>
            <a:ext cx="7324725" cy="400110"/>
          </a:xfrm>
          <a:prstGeom prst="rect">
            <a:avLst/>
          </a:prstGeom>
        </p:spPr>
        <p:txBody>
          <a:bodyPr vert="horz" lIns="91440" tIns="45720" rIns="91440" bIns="45720" rtlCol="0" anchor="t">
            <a:spAutoFit/>
          </a:bodyPr>
          <a:lstStyle>
            <a:lvl1pPr marL="0" indent="0" algn="l" defTabSz="914400" rtl="0" eaLnBrk="1" latinLnBrk="0" hangingPunct="1">
              <a:lnSpc>
                <a:spcPct val="100000"/>
              </a:lnSpc>
              <a:spcBef>
                <a:spcPts val="1000"/>
              </a:spcBef>
              <a:buFont typeface="Arial" panose="020B0604020202020204" pitchFamily="34" charset="0"/>
              <a:buNone/>
              <a:defRPr sz="2000" b="1" kern="1200">
                <a:solidFill>
                  <a:schemeClr val="tx2"/>
                </a:solidFill>
                <a:latin typeface="Roboto" panose="02000000000000000000" pitchFamily="2" charset="0"/>
                <a:ea typeface="Roboto" panose="02000000000000000000" pitchFamily="2" charset="0"/>
                <a:cs typeface="Roboto" panose="02000000000000000000" pitchFamily="2" charset="0"/>
              </a:defRPr>
            </a:lvl1pPr>
            <a:lvl2pPr marL="265113" indent="-265113"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rgbClr val="080808"/>
                </a:solidFill>
                <a:latin typeface="+mn-lt"/>
                <a:ea typeface="+mn-ea"/>
                <a:cs typeface="+mn-cs"/>
              </a:defRPr>
            </a:lvl2pPr>
            <a:lvl3pPr marL="550863" indent="-28575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rgbClr val="080808"/>
                </a:solidFill>
                <a:latin typeface="+mn-lt"/>
                <a:ea typeface="+mn-ea"/>
                <a:cs typeface="+mn-cs"/>
              </a:defRPr>
            </a:lvl3pPr>
            <a:lvl4pPr marL="0" indent="0" algn="l" defTabSz="914400" rtl="0" eaLnBrk="1" latinLnBrk="0" hangingPunct="1">
              <a:lnSpc>
                <a:spcPct val="100000"/>
              </a:lnSpc>
              <a:spcBef>
                <a:spcPts val="500"/>
              </a:spcBef>
              <a:buFontTx/>
              <a:buNone/>
              <a:defRPr sz="1800" b="1" kern="1200">
                <a:solidFill>
                  <a:schemeClr val="accent2"/>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Arial" panose="020B0604020202020204" pitchFamily="34" charset="0"/>
                <a:cs typeface="Arial" panose="020B0604020202020204" pitchFamily="34" charset="0"/>
              </a:rPr>
              <a:t>Wat kan er beter in de sector</a:t>
            </a:r>
          </a:p>
        </p:txBody>
      </p:sp>
      <p:pic>
        <p:nvPicPr>
          <p:cNvPr id="47" name="Graphic 46">
            <a:extLst>
              <a:ext uri="{FF2B5EF4-FFF2-40B4-BE49-F238E27FC236}">
                <a16:creationId xmlns:a16="http://schemas.microsoft.com/office/drawing/2014/main" id="{4DB84403-F873-E8EC-A193-519082F4D2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47940" y="4086522"/>
            <a:ext cx="788468" cy="788468"/>
          </a:xfrm>
          <a:prstGeom prst="rect">
            <a:avLst/>
          </a:prstGeom>
        </p:spPr>
      </p:pic>
      <p:pic>
        <p:nvPicPr>
          <p:cNvPr id="49" name="Graphic 48">
            <a:extLst>
              <a:ext uri="{FF2B5EF4-FFF2-40B4-BE49-F238E27FC236}">
                <a16:creationId xmlns:a16="http://schemas.microsoft.com/office/drawing/2014/main" id="{6CC3F990-D5C7-F37A-C258-2E859FB75D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09932" y="5514048"/>
            <a:ext cx="848527" cy="848527"/>
          </a:xfrm>
          <a:prstGeom prst="rect">
            <a:avLst/>
          </a:prstGeom>
        </p:spPr>
      </p:pic>
      <p:pic>
        <p:nvPicPr>
          <p:cNvPr id="51" name="Graphic 50">
            <a:extLst>
              <a:ext uri="{FF2B5EF4-FFF2-40B4-BE49-F238E27FC236}">
                <a16:creationId xmlns:a16="http://schemas.microsoft.com/office/drawing/2014/main" id="{9033C8F1-BF90-ABDD-55DB-FFFEB6D66B1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25896" y="4874995"/>
            <a:ext cx="858469" cy="858469"/>
          </a:xfrm>
          <a:prstGeom prst="rect">
            <a:avLst/>
          </a:prstGeom>
        </p:spPr>
      </p:pic>
      <p:pic>
        <p:nvPicPr>
          <p:cNvPr id="53" name="Graphic 52">
            <a:extLst>
              <a:ext uri="{FF2B5EF4-FFF2-40B4-BE49-F238E27FC236}">
                <a16:creationId xmlns:a16="http://schemas.microsoft.com/office/drawing/2014/main" id="{4196E9F4-D4E8-EA78-8630-11D9D24C3D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013311" y="3391038"/>
            <a:ext cx="766074" cy="766074"/>
          </a:xfrm>
          <a:prstGeom prst="rect">
            <a:avLst/>
          </a:prstGeom>
        </p:spPr>
      </p:pic>
      <p:pic>
        <p:nvPicPr>
          <p:cNvPr id="55" name="Graphic 54">
            <a:extLst>
              <a:ext uri="{FF2B5EF4-FFF2-40B4-BE49-F238E27FC236}">
                <a16:creationId xmlns:a16="http://schemas.microsoft.com/office/drawing/2014/main" id="{6263122A-979C-C4FD-ECA8-3E857DF983A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288795" y="2627398"/>
            <a:ext cx="813831" cy="813831"/>
          </a:xfrm>
          <a:prstGeom prst="rect">
            <a:avLst/>
          </a:prstGeom>
        </p:spPr>
      </p:pic>
      <p:pic>
        <p:nvPicPr>
          <p:cNvPr id="57" name="Graphic 56">
            <a:extLst>
              <a:ext uri="{FF2B5EF4-FFF2-40B4-BE49-F238E27FC236}">
                <a16:creationId xmlns:a16="http://schemas.microsoft.com/office/drawing/2014/main" id="{52F3B5B0-CB3A-D403-BB71-912E763B2AE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768283" y="5291442"/>
            <a:ext cx="848527" cy="848527"/>
          </a:xfrm>
          <a:prstGeom prst="rect">
            <a:avLst/>
          </a:prstGeom>
        </p:spPr>
      </p:pic>
      <p:pic>
        <p:nvPicPr>
          <p:cNvPr id="59" name="Graphic 58">
            <a:extLst>
              <a:ext uri="{FF2B5EF4-FFF2-40B4-BE49-F238E27FC236}">
                <a16:creationId xmlns:a16="http://schemas.microsoft.com/office/drawing/2014/main" id="{B56E9654-2578-B416-CAAB-CD92C933C21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661140" y="3869445"/>
            <a:ext cx="683726" cy="683726"/>
          </a:xfrm>
          <a:prstGeom prst="rect">
            <a:avLst/>
          </a:prstGeom>
        </p:spPr>
      </p:pic>
      <p:pic>
        <p:nvPicPr>
          <p:cNvPr id="61" name="Graphic 60">
            <a:extLst>
              <a:ext uri="{FF2B5EF4-FFF2-40B4-BE49-F238E27FC236}">
                <a16:creationId xmlns:a16="http://schemas.microsoft.com/office/drawing/2014/main" id="{7D4CC30F-9FAA-C77D-3D57-46978C55D5C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551328" y="1954368"/>
            <a:ext cx="813831" cy="813831"/>
          </a:xfrm>
          <a:prstGeom prst="rect">
            <a:avLst/>
          </a:prstGeom>
        </p:spPr>
      </p:pic>
      <p:pic>
        <p:nvPicPr>
          <p:cNvPr id="62" name="Graphic 61">
            <a:extLst>
              <a:ext uri="{FF2B5EF4-FFF2-40B4-BE49-F238E27FC236}">
                <a16:creationId xmlns:a16="http://schemas.microsoft.com/office/drawing/2014/main" id="{274D180B-7971-FFA6-4068-0F2AB44B999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900494" y="2009848"/>
            <a:ext cx="789559" cy="789559"/>
          </a:xfrm>
          <a:prstGeom prst="rect">
            <a:avLst/>
          </a:prstGeom>
        </p:spPr>
      </p:pic>
      <p:pic>
        <p:nvPicPr>
          <p:cNvPr id="63" name="Graphic 62">
            <a:extLst>
              <a:ext uri="{FF2B5EF4-FFF2-40B4-BE49-F238E27FC236}">
                <a16:creationId xmlns:a16="http://schemas.microsoft.com/office/drawing/2014/main" id="{B11CA0C9-4B46-2317-5F8F-9A433140B01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134603" y="3341825"/>
            <a:ext cx="833999" cy="833999"/>
          </a:xfrm>
          <a:prstGeom prst="rect">
            <a:avLst/>
          </a:prstGeom>
        </p:spPr>
      </p:pic>
      <p:sp>
        <p:nvSpPr>
          <p:cNvPr id="64" name="Tijdelijke aanduiding voor inhoud 1">
            <a:extLst>
              <a:ext uri="{FF2B5EF4-FFF2-40B4-BE49-F238E27FC236}">
                <a16:creationId xmlns:a16="http://schemas.microsoft.com/office/drawing/2014/main" id="{CE3F5444-2017-E06E-50FC-0CC7004FACE3}"/>
              </a:ext>
            </a:extLst>
          </p:cNvPr>
          <p:cNvSpPr txBox="1">
            <a:spLocks/>
          </p:cNvSpPr>
          <p:nvPr/>
        </p:nvSpPr>
        <p:spPr>
          <a:xfrm>
            <a:off x="1583990" y="4554533"/>
            <a:ext cx="7324725" cy="400110"/>
          </a:xfrm>
          <a:prstGeom prst="rect">
            <a:avLst/>
          </a:prstGeom>
        </p:spPr>
        <p:txBody>
          <a:bodyPr vert="horz" lIns="91440" tIns="45720" rIns="91440" bIns="45720" rtlCol="0" anchor="t">
            <a:spAutoFit/>
          </a:bodyPr>
          <a:lstStyle>
            <a:lvl1pPr marL="0" indent="0" algn="l" defTabSz="914400" rtl="0" eaLnBrk="1" latinLnBrk="0" hangingPunct="1">
              <a:lnSpc>
                <a:spcPct val="100000"/>
              </a:lnSpc>
              <a:spcBef>
                <a:spcPts val="1000"/>
              </a:spcBef>
              <a:buFont typeface="Arial" panose="020B0604020202020204" pitchFamily="34" charset="0"/>
              <a:buNone/>
              <a:defRPr sz="2000" b="1" kern="1200">
                <a:solidFill>
                  <a:schemeClr val="tx2"/>
                </a:solidFill>
                <a:latin typeface="Roboto" panose="02000000000000000000" pitchFamily="2" charset="0"/>
                <a:ea typeface="Roboto" panose="02000000000000000000" pitchFamily="2" charset="0"/>
                <a:cs typeface="Roboto" panose="02000000000000000000" pitchFamily="2" charset="0"/>
              </a:defRPr>
            </a:lvl1pPr>
            <a:lvl2pPr marL="265113" indent="-265113"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rgbClr val="080808"/>
                </a:solidFill>
                <a:latin typeface="+mn-lt"/>
                <a:ea typeface="+mn-ea"/>
                <a:cs typeface="+mn-cs"/>
              </a:defRPr>
            </a:lvl2pPr>
            <a:lvl3pPr marL="550863" indent="-28575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rgbClr val="080808"/>
                </a:solidFill>
                <a:latin typeface="+mn-lt"/>
                <a:ea typeface="+mn-ea"/>
                <a:cs typeface="+mn-cs"/>
              </a:defRPr>
            </a:lvl3pPr>
            <a:lvl4pPr marL="0" indent="0" algn="l" defTabSz="914400" rtl="0" eaLnBrk="1" latinLnBrk="0" hangingPunct="1">
              <a:lnSpc>
                <a:spcPct val="100000"/>
              </a:lnSpc>
              <a:spcBef>
                <a:spcPts val="500"/>
              </a:spcBef>
              <a:buFontTx/>
              <a:buNone/>
              <a:defRPr sz="1800" b="1" kern="1200">
                <a:solidFill>
                  <a:schemeClr val="accent2"/>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Arial" panose="020B0604020202020204" pitchFamily="34" charset="0"/>
                <a:cs typeface="Arial" panose="020B0604020202020204" pitchFamily="34" charset="0"/>
              </a:rPr>
              <a:t>Voorbeeld zaken</a:t>
            </a:r>
          </a:p>
        </p:txBody>
      </p:sp>
    </p:spTree>
    <p:extLst>
      <p:ext uri="{BB962C8B-B14F-4D97-AF65-F5344CB8AC3E}">
        <p14:creationId xmlns:p14="http://schemas.microsoft.com/office/powerpoint/2010/main" val="1397811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cirkel, tekening, tekenfilm&#10;&#10;Automatisch gegenereerde beschrijving">
            <a:extLst>
              <a:ext uri="{FF2B5EF4-FFF2-40B4-BE49-F238E27FC236}">
                <a16:creationId xmlns:a16="http://schemas.microsoft.com/office/drawing/2014/main" id="{6939B27F-9089-922E-E499-2A71D0247045}"/>
              </a:ext>
            </a:extLst>
          </p:cNvPr>
          <p:cNvPicPr>
            <a:picLocks noChangeAspect="1"/>
          </p:cNvPicPr>
          <p:nvPr/>
        </p:nvPicPr>
        <p:blipFill rotWithShape="1">
          <a:blip r:embed="rId3"/>
          <a:srcRect t="9012" b="12911"/>
          <a:stretch/>
        </p:blipFill>
        <p:spPr>
          <a:xfrm>
            <a:off x="561975" y="1978025"/>
            <a:ext cx="5286375" cy="4003675"/>
          </a:xfrm>
          <a:prstGeom prst="rect">
            <a:avLst/>
          </a:prstGeom>
          <a:noFill/>
        </p:spPr>
      </p:pic>
      <p:pic>
        <p:nvPicPr>
          <p:cNvPr id="10" name="Picture 9" descr="Rotsen gestapeld op drijfhout met de zee op de achtergrond">
            <a:extLst>
              <a:ext uri="{FF2B5EF4-FFF2-40B4-BE49-F238E27FC236}">
                <a16:creationId xmlns:a16="http://schemas.microsoft.com/office/drawing/2014/main" id="{BF8E9A21-614C-7785-23B4-B454F39D17DC}"/>
              </a:ext>
            </a:extLst>
          </p:cNvPr>
          <p:cNvPicPr>
            <a:picLocks noChangeAspect="1"/>
          </p:cNvPicPr>
          <p:nvPr/>
        </p:nvPicPr>
        <p:blipFill rotWithShape="1">
          <a:blip r:embed="rId4"/>
          <a:srcRect l="2610" r="4649"/>
          <a:stretch/>
        </p:blipFill>
        <p:spPr>
          <a:xfrm>
            <a:off x="6124575" y="1978025"/>
            <a:ext cx="5562600" cy="4003675"/>
          </a:xfrm>
          <a:prstGeom prst="rect">
            <a:avLst/>
          </a:prstGeom>
          <a:noFill/>
        </p:spPr>
      </p:pic>
      <p:sp>
        <p:nvSpPr>
          <p:cNvPr id="5" name="Titel 4">
            <a:extLst>
              <a:ext uri="{FF2B5EF4-FFF2-40B4-BE49-F238E27FC236}">
                <a16:creationId xmlns:a16="http://schemas.microsoft.com/office/drawing/2014/main" id="{74467DCB-7063-CDDE-E468-0F46CA29F2D6}"/>
              </a:ext>
            </a:extLst>
          </p:cNvPr>
          <p:cNvSpPr>
            <a:spLocks noGrp="1"/>
          </p:cNvSpPr>
          <p:nvPr>
            <p:ph type="body" sz="quarter" idx="15"/>
          </p:nvPr>
        </p:nvSpPr>
        <p:spPr>
          <a:xfrm flipH="1">
            <a:off x="558105" y="-1"/>
            <a:ext cx="11633894" cy="1515291"/>
          </a:xfrm>
        </p:spPr>
        <p:txBody>
          <a:bodyPr anchor="ctr">
            <a:normAutofit/>
          </a:bodyPr>
          <a:lstStyle/>
          <a:p>
            <a:r>
              <a:rPr lang="nl-NL"/>
              <a:t>Bemiddelen</a:t>
            </a:r>
          </a:p>
        </p:txBody>
      </p:sp>
    </p:spTree>
    <p:extLst>
      <p:ext uri="{BB962C8B-B14F-4D97-AF65-F5344CB8AC3E}">
        <p14:creationId xmlns:p14="http://schemas.microsoft.com/office/powerpoint/2010/main" val="608232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ep 11">
            <a:extLst>
              <a:ext uri="{FF2B5EF4-FFF2-40B4-BE49-F238E27FC236}">
                <a16:creationId xmlns:a16="http://schemas.microsoft.com/office/drawing/2014/main" id="{0ADA6129-F228-418C-29CE-7F52B75E497D}"/>
              </a:ext>
            </a:extLst>
          </p:cNvPr>
          <p:cNvGrpSpPr/>
          <p:nvPr/>
        </p:nvGrpSpPr>
        <p:grpSpPr>
          <a:xfrm>
            <a:off x="6461951" y="1670861"/>
            <a:ext cx="4140734" cy="4871453"/>
            <a:chOff x="2036652" y="2134194"/>
            <a:chExt cx="3007194" cy="3537876"/>
          </a:xfrm>
        </p:grpSpPr>
        <p:sp>
          <p:nvSpPr>
            <p:cNvPr id="13" name="Rechthoek 12">
              <a:extLst>
                <a:ext uri="{FF2B5EF4-FFF2-40B4-BE49-F238E27FC236}">
                  <a16:creationId xmlns:a16="http://schemas.microsoft.com/office/drawing/2014/main" id="{1BBD2C9F-C73F-2ADC-6F60-A875FEF85A2D}"/>
                </a:ext>
              </a:extLst>
            </p:cNvPr>
            <p:cNvSpPr/>
            <p:nvPr/>
          </p:nvSpPr>
          <p:spPr>
            <a:xfrm>
              <a:off x="2036652" y="2134194"/>
              <a:ext cx="3007194" cy="3537876"/>
            </a:xfrm>
            <a:prstGeom prst="rect">
              <a:avLst/>
            </a:prstGeom>
            <a:ln>
              <a:no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nl-NL"/>
            </a:p>
          </p:txBody>
        </p:sp>
        <p:sp>
          <p:nvSpPr>
            <p:cNvPr id="14" name="Rechthoek 13">
              <a:extLst>
                <a:ext uri="{FF2B5EF4-FFF2-40B4-BE49-F238E27FC236}">
                  <a16:creationId xmlns:a16="http://schemas.microsoft.com/office/drawing/2014/main" id="{78EEB72B-17BF-63B7-9AC4-407D32E49C4B}"/>
                </a:ext>
              </a:extLst>
            </p:cNvPr>
            <p:cNvSpPr/>
            <p:nvPr/>
          </p:nvSpPr>
          <p:spPr>
            <a:xfrm>
              <a:off x="2390440" y="2275709"/>
              <a:ext cx="2299619" cy="2299619"/>
            </a:xfrm>
            <a:prstGeom prst="rect">
              <a:avLst/>
            </a:prstGeom>
            <a:blipFill>
              <a:blip r:embed="rId2"/>
              <a:srcRect/>
              <a:stretch>
                <a:fillRect l="-69218" r="-8846"/>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nl-NL" dirty="0"/>
            </a:p>
          </p:txBody>
        </p:sp>
        <p:sp>
          <p:nvSpPr>
            <p:cNvPr id="15" name="Vrije vorm: vorm 14">
              <a:extLst>
                <a:ext uri="{FF2B5EF4-FFF2-40B4-BE49-F238E27FC236}">
                  <a16:creationId xmlns:a16="http://schemas.microsoft.com/office/drawing/2014/main" id="{30D6C9E9-802A-1198-CB5F-C93064E5CD2E}"/>
                </a:ext>
              </a:extLst>
            </p:cNvPr>
            <p:cNvSpPr/>
            <p:nvPr/>
          </p:nvSpPr>
          <p:spPr>
            <a:xfrm>
              <a:off x="2187012" y="4929145"/>
              <a:ext cx="2706475" cy="601410"/>
            </a:xfrm>
            <a:custGeom>
              <a:avLst/>
              <a:gdLst>
                <a:gd name="connsiteX0" fmla="*/ 0 w 2706475"/>
                <a:gd name="connsiteY0" fmla="*/ 0 h 601410"/>
                <a:gd name="connsiteX1" fmla="*/ 2706475 w 2706475"/>
                <a:gd name="connsiteY1" fmla="*/ 0 h 601410"/>
                <a:gd name="connsiteX2" fmla="*/ 2706475 w 2706475"/>
                <a:gd name="connsiteY2" fmla="*/ 601410 h 601410"/>
                <a:gd name="connsiteX3" fmla="*/ 0 w 2706475"/>
                <a:gd name="connsiteY3" fmla="*/ 601410 h 601410"/>
                <a:gd name="connsiteX4" fmla="*/ 0 w 2706475"/>
                <a:gd name="connsiteY4" fmla="*/ 0 h 601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475" h="601410">
                  <a:moveTo>
                    <a:pt x="0" y="0"/>
                  </a:moveTo>
                  <a:lnTo>
                    <a:pt x="2706475" y="0"/>
                  </a:lnTo>
                  <a:lnTo>
                    <a:pt x="2706475" y="601410"/>
                  </a:lnTo>
                  <a:lnTo>
                    <a:pt x="0" y="601410"/>
                  </a:lnTo>
                  <a:lnTo>
                    <a:pt x="0" y="0"/>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l-NL" sz="2400" kern="1200" dirty="0">
                  <a:latin typeface="Arial" panose="020B0604020202020204" pitchFamily="34" charset="0"/>
                  <a:cs typeface="Arial" panose="020B0604020202020204" pitchFamily="34" charset="0"/>
                </a:rPr>
                <a:t>Reinier van Zutphen</a:t>
              </a:r>
            </a:p>
          </p:txBody>
        </p:sp>
        <p:sp>
          <p:nvSpPr>
            <p:cNvPr id="16" name="Vrije vorm: vorm 15">
              <a:extLst>
                <a:ext uri="{FF2B5EF4-FFF2-40B4-BE49-F238E27FC236}">
                  <a16:creationId xmlns:a16="http://schemas.microsoft.com/office/drawing/2014/main" id="{EE9B8190-11A0-B6F5-AA24-508B1ED1CD23}"/>
                </a:ext>
              </a:extLst>
            </p:cNvPr>
            <p:cNvSpPr/>
            <p:nvPr/>
          </p:nvSpPr>
          <p:spPr>
            <a:xfrm>
              <a:off x="2187012" y="4575329"/>
              <a:ext cx="2706475" cy="353815"/>
            </a:xfrm>
            <a:custGeom>
              <a:avLst/>
              <a:gdLst>
                <a:gd name="connsiteX0" fmla="*/ 0 w 2706475"/>
                <a:gd name="connsiteY0" fmla="*/ 0 h 353815"/>
                <a:gd name="connsiteX1" fmla="*/ 2706475 w 2706475"/>
                <a:gd name="connsiteY1" fmla="*/ 0 h 353815"/>
                <a:gd name="connsiteX2" fmla="*/ 2706475 w 2706475"/>
                <a:gd name="connsiteY2" fmla="*/ 353815 h 353815"/>
                <a:gd name="connsiteX3" fmla="*/ 0 w 2706475"/>
                <a:gd name="connsiteY3" fmla="*/ 353815 h 353815"/>
                <a:gd name="connsiteX4" fmla="*/ 0 w 2706475"/>
                <a:gd name="connsiteY4" fmla="*/ 0 h 35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475" h="353815">
                  <a:moveTo>
                    <a:pt x="0" y="0"/>
                  </a:moveTo>
                  <a:lnTo>
                    <a:pt x="2706475" y="0"/>
                  </a:lnTo>
                  <a:lnTo>
                    <a:pt x="2706475" y="353815"/>
                  </a:lnTo>
                  <a:lnTo>
                    <a:pt x="0" y="353815"/>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nl-NL" sz="1600" kern="1200" dirty="0"/>
            </a:p>
          </p:txBody>
        </p:sp>
      </p:grpSp>
      <p:sp>
        <p:nvSpPr>
          <p:cNvPr id="2" name="Tijdelijke aanduiding voor inhoud 1">
            <a:extLst>
              <a:ext uri="{FF2B5EF4-FFF2-40B4-BE49-F238E27FC236}">
                <a16:creationId xmlns:a16="http://schemas.microsoft.com/office/drawing/2014/main" id="{2C9FD5DB-CF4C-B0E6-D7CF-440A7A81674C}"/>
              </a:ext>
            </a:extLst>
          </p:cNvPr>
          <p:cNvSpPr>
            <a:spLocks noGrp="1"/>
          </p:cNvSpPr>
          <p:nvPr>
            <p:ph sz="half" idx="1"/>
          </p:nvPr>
        </p:nvSpPr>
        <p:spPr>
          <a:xfrm>
            <a:off x="994908" y="1927858"/>
            <a:ext cx="5534025" cy="4564289"/>
          </a:xfrm>
        </p:spPr>
        <p:txBody>
          <a:bodyPr>
            <a:normAutofit fontScale="92500" lnSpcReduction="20000"/>
          </a:bodyPr>
          <a:lstStyle/>
          <a:p>
            <a:pPr marL="342900" indent="-342900">
              <a:lnSpc>
                <a:spcPct val="90000"/>
              </a:lnSpc>
              <a:buFont typeface="Arial" panose="020B0604020202020204" pitchFamily="34" charset="0"/>
              <a:buChar char="•"/>
            </a:pPr>
            <a:r>
              <a:rPr lang="nl-NL" sz="1900" b="1" dirty="0"/>
              <a:t>Klachten/geschillen</a:t>
            </a:r>
          </a:p>
          <a:p>
            <a:pPr marL="342900" indent="-342900">
              <a:lnSpc>
                <a:spcPct val="90000"/>
              </a:lnSpc>
              <a:buFont typeface="Arial" panose="020B0604020202020204" pitchFamily="34" charset="0"/>
              <a:buChar char="•"/>
            </a:pPr>
            <a:r>
              <a:rPr lang="nl-NL" sz="1900" b="1" dirty="0"/>
              <a:t>Individuen/ geen class action</a:t>
            </a:r>
          </a:p>
          <a:p>
            <a:pPr marL="342900" indent="-342900">
              <a:lnSpc>
                <a:spcPct val="90000"/>
              </a:lnSpc>
              <a:buFont typeface="Arial" panose="020B0604020202020204" pitchFamily="34" charset="0"/>
              <a:buChar char="•"/>
            </a:pPr>
            <a:r>
              <a:rPr lang="nl-NL" sz="1900" b="1" dirty="0"/>
              <a:t>Laagdrempelig </a:t>
            </a:r>
          </a:p>
          <a:p>
            <a:pPr marL="608013" lvl="1" indent="-342900">
              <a:lnSpc>
                <a:spcPct val="90000"/>
              </a:lnSpc>
            </a:pPr>
            <a:r>
              <a:rPr lang="nl-NL" sz="1700" dirty="0"/>
              <a:t>Geen kosten</a:t>
            </a:r>
          </a:p>
          <a:p>
            <a:pPr marL="608013" lvl="1" indent="-342900">
              <a:lnSpc>
                <a:spcPct val="90000"/>
              </a:lnSpc>
            </a:pPr>
            <a:r>
              <a:rPr lang="nl-NL" sz="1700" dirty="0"/>
              <a:t>Minder formele regels</a:t>
            </a:r>
          </a:p>
          <a:p>
            <a:pPr marL="608013" lvl="1" indent="-342900">
              <a:lnSpc>
                <a:spcPct val="90000"/>
              </a:lnSpc>
            </a:pPr>
            <a:r>
              <a:rPr lang="nl-NL" sz="1700" dirty="0"/>
              <a:t>Sneller dan rechter</a:t>
            </a:r>
          </a:p>
          <a:p>
            <a:pPr marL="342900" indent="-342900">
              <a:lnSpc>
                <a:spcPct val="90000"/>
              </a:lnSpc>
              <a:buFont typeface="Arial" panose="020B0604020202020204" pitchFamily="34" charset="0"/>
              <a:buChar char="•"/>
            </a:pPr>
            <a:r>
              <a:rPr lang="nl-NL" sz="1900" b="1" dirty="0"/>
              <a:t>Adviezen geven</a:t>
            </a:r>
          </a:p>
          <a:p>
            <a:pPr marL="608013" lvl="1" indent="-342900">
              <a:lnSpc>
                <a:spcPct val="90000"/>
              </a:lnSpc>
            </a:pPr>
            <a:r>
              <a:rPr lang="nl-NL" sz="1500" dirty="0"/>
              <a:t>Aan partijen</a:t>
            </a:r>
          </a:p>
          <a:p>
            <a:pPr marL="608013" lvl="1" indent="-342900">
              <a:lnSpc>
                <a:spcPct val="90000"/>
              </a:lnSpc>
            </a:pPr>
            <a:r>
              <a:rPr lang="nl-NL" sz="1500" dirty="0"/>
              <a:t>Publiceren</a:t>
            </a:r>
          </a:p>
          <a:p>
            <a:pPr marL="342900" indent="-342900">
              <a:lnSpc>
                <a:spcPct val="90000"/>
              </a:lnSpc>
              <a:buFont typeface="Arial" panose="020B0604020202020204" pitchFamily="34" charset="0"/>
              <a:buChar char="•"/>
            </a:pPr>
            <a:r>
              <a:rPr lang="nl-NL" sz="1900" b="1" dirty="0"/>
              <a:t>Sector specifiek</a:t>
            </a:r>
          </a:p>
          <a:p>
            <a:pPr marL="608013" lvl="1" indent="-342900">
              <a:lnSpc>
                <a:spcPct val="90000"/>
              </a:lnSpc>
            </a:pPr>
            <a:r>
              <a:rPr lang="nl-NL" sz="1700" dirty="0"/>
              <a:t>Lessen leren</a:t>
            </a:r>
          </a:p>
          <a:p>
            <a:pPr marL="608013" lvl="1" indent="-342900">
              <a:lnSpc>
                <a:spcPct val="90000"/>
              </a:lnSpc>
            </a:pPr>
            <a:r>
              <a:rPr lang="nl-NL" sz="1700" dirty="0"/>
              <a:t>Stem geven aan  klagers</a:t>
            </a:r>
          </a:p>
          <a:p>
            <a:pPr marL="608013" lvl="1" indent="-342900">
              <a:lnSpc>
                <a:spcPct val="90000"/>
              </a:lnSpc>
            </a:pPr>
            <a:r>
              <a:rPr lang="nl-NL" sz="1700" dirty="0"/>
              <a:t>Kan eigenstandig onderzoek doen</a:t>
            </a:r>
          </a:p>
          <a:p>
            <a:pPr marL="342900" indent="-342900">
              <a:lnSpc>
                <a:spcPct val="90000"/>
              </a:lnSpc>
              <a:buFont typeface="Arial" panose="020B0604020202020204" pitchFamily="34" charset="0"/>
              <a:buChar char="•"/>
            </a:pPr>
            <a:r>
              <a:rPr lang="nl-NL" sz="1900" b="1" dirty="0"/>
              <a:t>Onafhankelijk &amp; onpartijdig</a:t>
            </a:r>
          </a:p>
          <a:p>
            <a:pPr marL="608013" lvl="1" indent="-342900">
              <a:lnSpc>
                <a:spcPct val="90000"/>
              </a:lnSpc>
            </a:pPr>
            <a:r>
              <a:rPr lang="nl-NL" sz="1700" dirty="0"/>
              <a:t>Boven de partijen staan</a:t>
            </a:r>
          </a:p>
          <a:p>
            <a:pPr marL="342900" indent="-342900">
              <a:lnSpc>
                <a:spcPct val="90000"/>
              </a:lnSpc>
              <a:buFont typeface="Arial" panose="020B0604020202020204" pitchFamily="34" charset="0"/>
              <a:buChar char="•"/>
            </a:pPr>
            <a:r>
              <a:rPr lang="nl-NL" sz="2100" b="1" dirty="0"/>
              <a:t>Verantwoording afleggen</a:t>
            </a:r>
          </a:p>
          <a:p>
            <a:pPr marL="608013" lvl="1" indent="-342900">
              <a:lnSpc>
                <a:spcPct val="90000"/>
              </a:lnSpc>
            </a:pPr>
            <a:r>
              <a:rPr lang="nl-NL" sz="1700" dirty="0"/>
              <a:t>Jaarverslag</a:t>
            </a:r>
          </a:p>
          <a:p>
            <a:pPr marL="608013" lvl="1" indent="-342900">
              <a:lnSpc>
                <a:spcPct val="90000"/>
              </a:lnSpc>
            </a:pPr>
            <a:endParaRPr lang="nl-NL" sz="1700" dirty="0"/>
          </a:p>
        </p:txBody>
      </p:sp>
      <p:sp>
        <p:nvSpPr>
          <p:cNvPr id="4" name="Tijdelijke aanduiding voor tekst 3">
            <a:extLst>
              <a:ext uri="{FF2B5EF4-FFF2-40B4-BE49-F238E27FC236}">
                <a16:creationId xmlns:a16="http://schemas.microsoft.com/office/drawing/2014/main" id="{1CEDA564-B8B7-1F26-F063-32B4B66912F6}"/>
              </a:ext>
            </a:extLst>
          </p:cNvPr>
          <p:cNvSpPr>
            <a:spLocks noGrp="1"/>
          </p:cNvSpPr>
          <p:nvPr>
            <p:ph type="body" sz="quarter" idx="15"/>
          </p:nvPr>
        </p:nvSpPr>
        <p:spPr>
          <a:xfrm flipH="1">
            <a:off x="558105" y="-1"/>
            <a:ext cx="11633894" cy="1515291"/>
          </a:xfrm>
        </p:spPr>
        <p:txBody>
          <a:bodyPr anchor="ctr">
            <a:normAutofit/>
          </a:bodyPr>
          <a:lstStyle/>
          <a:p>
            <a:r>
              <a:rPr lang="nl-NL" sz="4000" dirty="0">
                <a:latin typeface="Arial" panose="020B0604020202020204" pitchFamily="34" charset="0"/>
                <a:cs typeface="Arial" panose="020B0604020202020204" pitchFamily="34" charset="0"/>
              </a:rPr>
              <a:t>Wat doet een Ombudsman in het algemeen </a:t>
            </a:r>
          </a:p>
        </p:txBody>
      </p:sp>
      <p:sp>
        <p:nvSpPr>
          <p:cNvPr id="3" name="Tekstvak 2">
            <a:extLst>
              <a:ext uri="{FF2B5EF4-FFF2-40B4-BE49-F238E27FC236}">
                <a16:creationId xmlns:a16="http://schemas.microsoft.com/office/drawing/2014/main" id="{D94E0E6A-EE8A-17D8-E55C-CC5E6C974E61}"/>
              </a:ext>
            </a:extLst>
          </p:cNvPr>
          <p:cNvSpPr txBox="1"/>
          <p:nvPr/>
        </p:nvSpPr>
        <p:spPr>
          <a:xfrm>
            <a:off x="7524670" y="5121866"/>
            <a:ext cx="2015295" cy="307777"/>
          </a:xfrm>
          <a:prstGeom prst="rect">
            <a:avLst/>
          </a:prstGeom>
          <a:noFill/>
        </p:spPr>
        <p:txBody>
          <a:bodyPr wrap="none" rtlCol="0">
            <a:spAutoFit/>
          </a:bodyPr>
          <a:lstStyle/>
          <a:p>
            <a:r>
              <a:rPr lang="nl-NL" sz="1400" dirty="0">
                <a:latin typeface="Arial" panose="020B0604020202020204" pitchFamily="34" charset="0"/>
                <a:cs typeface="Arial" panose="020B0604020202020204" pitchFamily="34" charset="0"/>
              </a:rPr>
              <a:t>Nationale Ombudsman</a:t>
            </a:r>
          </a:p>
        </p:txBody>
      </p:sp>
    </p:spTree>
    <p:extLst>
      <p:ext uri="{BB962C8B-B14F-4D97-AF65-F5344CB8AC3E}">
        <p14:creationId xmlns:p14="http://schemas.microsoft.com/office/powerpoint/2010/main" val="3269973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979F84-CB31-69A6-8281-1DF93C6881C2}"/>
              </a:ext>
            </a:extLst>
          </p:cNvPr>
          <p:cNvSpPr>
            <a:spLocks noGrp="1"/>
          </p:cNvSpPr>
          <p:nvPr>
            <p:ph type="title"/>
          </p:nvPr>
        </p:nvSpPr>
        <p:spPr>
          <a:xfrm>
            <a:off x="0" y="544512"/>
            <a:ext cx="12191999" cy="701731"/>
          </a:xfrm>
        </p:spPr>
        <p:txBody>
          <a:bodyPr>
            <a:normAutofit/>
          </a:bodyPr>
          <a:lstStyle/>
          <a:p>
            <a:pPr algn="ctr"/>
            <a:r>
              <a:rPr lang="nl-NL" dirty="0">
                <a:latin typeface="Arial" panose="020B0604020202020204" pitchFamily="34" charset="0"/>
                <a:cs typeface="Arial" panose="020B0604020202020204" pitchFamily="34" charset="0"/>
              </a:rPr>
              <a:t>Wat doet een Ombudsman pensioenen</a:t>
            </a:r>
          </a:p>
        </p:txBody>
      </p:sp>
      <p:grpSp>
        <p:nvGrpSpPr>
          <p:cNvPr id="3" name="Groep 2">
            <a:extLst>
              <a:ext uri="{FF2B5EF4-FFF2-40B4-BE49-F238E27FC236}">
                <a16:creationId xmlns:a16="http://schemas.microsoft.com/office/drawing/2014/main" id="{3470EA17-21D9-1315-922B-021E833EA629}"/>
              </a:ext>
            </a:extLst>
          </p:cNvPr>
          <p:cNvGrpSpPr/>
          <p:nvPr/>
        </p:nvGrpSpPr>
        <p:grpSpPr>
          <a:xfrm>
            <a:off x="1190624" y="1729651"/>
            <a:ext cx="9810750" cy="4533990"/>
            <a:chOff x="1190624" y="1729651"/>
            <a:chExt cx="9810750" cy="4533990"/>
          </a:xfrm>
        </p:grpSpPr>
        <p:sp>
          <p:nvSpPr>
            <p:cNvPr id="4" name="Vrije vorm: vorm 3">
              <a:extLst>
                <a:ext uri="{FF2B5EF4-FFF2-40B4-BE49-F238E27FC236}">
                  <a16:creationId xmlns:a16="http://schemas.microsoft.com/office/drawing/2014/main" id="{D872EEDA-DBA9-28D6-81A5-477B70D91A6A}"/>
                </a:ext>
              </a:extLst>
            </p:cNvPr>
            <p:cNvSpPr/>
            <p:nvPr/>
          </p:nvSpPr>
          <p:spPr>
            <a:xfrm>
              <a:off x="1190625" y="4509725"/>
              <a:ext cx="2452687" cy="1753916"/>
            </a:xfrm>
            <a:custGeom>
              <a:avLst/>
              <a:gdLst>
                <a:gd name="connsiteX0" fmla="*/ 0 w 2452687"/>
                <a:gd name="connsiteY0" fmla="*/ 0 h 1753916"/>
                <a:gd name="connsiteX1" fmla="*/ 2452687 w 2452687"/>
                <a:gd name="connsiteY1" fmla="*/ 0 h 1753916"/>
                <a:gd name="connsiteX2" fmla="*/ 2452687 w 2452687"/>
                <a:gd name="connsiteY2" fmla="*/ 1753916 h 1753916"/>
                <a:gd name="connsiteX3" fmla="*/ 0 w 2452687"/>
                <a:gd name="connsiteY3" fmla="*/ 1753916 h 1753916"/>
                <a:gd name="connsiteX4" fmla="*/ 0 w 2452687"/>
                <a:gd name="connsiteY4" fmla="*/ 0 h 1753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2687" h="1753916">
                  <a:moveTo>
                    <a:pt x="0" y="0"/>
                  </a:moveTo>
                  <a:lnTo>
                    <a:pt x="2452687" y="0"/>
                  </a:lnTo>
                  <a:lnTo>
                    <a:pt x="2452687" y="1753916"/>
                  </a:lnTo>
                  <a:lnTo>
                    <a:pt x="0" y="1753916"/>
                  </a:lnTo>
                  <a:lnTo>
                    <a:pt x="0" y="0"/>
                  </a:lnTo>
                  <a:close/>
                </a:path>
              </a:pathLst>
            </a:custGeom>
            <a:solidFill>
              <a:schemeClr val="accent1"/>
            </a:solidFill>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4435" tIns="142240" rIns="174435" bIns="142240" numCol="1" spcCol="1270" anchor="ctr" anchorCtr="0">
              <a:noAutofit/>
            </a:bodyPr>
            <a:lstStyle/>
            <a:p>
              <a:pPr marL="0" lvl="0" indent="0" algn="ctr" defTabSz="889000">
                <a:lnSpc>
                  <a:spcPct val="90000"/>
                </a:lnSpc>
                <a:spcBef>
                  <a:spcPct val="0"/>
                </a:spcBef>
                <a:spcAft>
                  <a:spcPct val="35000"/>
                </a:spcAft>
                <a:buNone/>
              </a:pPr>
              <a:r>
                <a:rPr lang="nl-NL" sz="2000" kern="1200" dirty="0">
                  <a:latin typeface="Arial" panose="020B0604020202020204" pitchFamily="34" charset="0"/>
                  <a:cs typeface="Arial" panose="020B0604020202020204" pitchFamily="34" charset="0"/>
                </a:rPr>
                <a:t>Kwaliteit van de pensioensector verbeteren</a:t>
              </a:r>
              <a:endParaRPr lang="en-US" sz="2000" kern="1200" dirty="0">
                <a:latin typeface="Arial" panose="020B0604020202020204" pitchFamily="34" charset="0"/>
                <a:cs typeface="Arial" panose="020B0604020202020204" pitchFamily="34" charset="0"/>
              </a:endParaRPr>
            </a:p>
          </p:txBody>
        </p:sp>
        <p:sp>
          <p:nvSpPr>
            <p:cNvPr id="6" name="Vrije vorm: vorm 5">
              <a:extLst>
                <a:ext uri="{FF2B5EF4-FFF2-40B4-BE49-F238E27FC236}">
                  <a16:creationId xmlns:a16="http://schemas.microsoft.com/office/drawing/2014/main" id="{9A7AF4B3-E3EC-8E94-B23B-FAEDBB8F88C3}"/>
                </a:ext>
              </a:extLst>
            </p:cNvPr>
            <p:cNvSpPr/>
            <p:nvPr/>
          </p:nvSpPr>
          <p:spPr>
            <a:xfrm>
              <a:off x="3643312" y="4509725"/>
              <a:ext cx="7358062" cy="1753916"/>
            </a:xfrm>
            <a:custGeom>
              <a:avLst/>
              <a:gdLst>
                <a:gd name="connsiteX0" fmla="*/ 0 w 7358062"/>
                <a:gd name="connsiteY0" fmla="*/ 0 h 1753916"/>
                <a:gd name="connsiteX1" fmla="*/ 7358062 w 7358062"/>
                <a:gd name="connsiteY1" fmla="*/ 0 h 1753916"/>
                <a:gd name="connsiteX2" fmla="*/ 7358062 w 7358062"/>
                <a:gd name="connsiteY2" fmla="*/ 1753916 h 1753916"/>
                <a:gd name="connsiteX3" fmla="*/ 0 w 7358062"/>
                <a:gd name="connsiteY3" fmla="*/ 1753916 h 1753916"/>
                <a:gd name="connsiteX4" fmla="*/ 0 w 7358062"/>
                <a:gd name="connsiteY4" fmla="*/ 0 h 1753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8062" h="1753916">
                  <a:moveTo>
                    <a:pt x="0" y="0"/>
                  </a:moveTo>
                  <a:lnTo>
                    <a:pt x="7358062" y="0"/>
                  </a:lnTo>
                  <a:lnTo>
                    <a:pt x="7358062" y="1753916"/>
                  </a:lnTo>
                  <a:lnTo>
                    <a:pt x="0" y="1753916"/>
                  </a:lnTo>
                  <a:lnTo>
                    <a:pt x="0" y="0"/>
                  </a:lnTo>
                  <a:close/>
                </a:path>
              </a:pathLst>
            </a:custGeom>
            <a:solidFill>
              <a:srgbClr val="E7F5FD">
                <a:alpha val="90000"/>
              </a:srgbClr>
            </a:solidFill>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49256" tIns="228600" rIns="149256" bIns="228600" numCol="1" spcCol="1270" anchor="ctr" anchorCtr="0">
              <a:noAutofit/>
            </a:bodyPr>
            <a:lstStyle/>
            <a:p>
              <a:pPr marL="285750" lvl="0" indent="-285750" algn="l" defTabSz="800100">
                <a:lnSpc>
                  <a:spcPct val="90000"/>
                </a:lnSpc>
                <a:spcBef>
                  <a:spcPct val="0"/>
                </a:spcBef>
                <a:spcAft>
                  <a:spcPct val="35000"/>
                </a:spcAft>
                <a:buFont typeface="Wingdings" panose="05000000000000000000" pitchFamily="2" charset="2"/>
                <a:buChar char="ü"/>
              </a:pPr>
              <a:r>
                <a:rPr lang="nl-NL" sz="1800" kern="1200" dirty="0">
                  <a:latin typeface="Arial" panose="020B0604020202020204" pitchFamily="34" charset="0"/>
                  <a:cs typeface="Arial" panose="020B0604020202020204" pitchFamily="34" charset="0"/>
                </a:rPr>
                <a:t>Op basis van de ervaring met klachten</a:t>
              </a:r>
              <a:endParaRPr lang="en-US" sz="1800" kern="1200" dirty="0">
                <a:latin typeface="Arial" panose="020B0604020202020204" pitchFamily="34" charset="0"/>
                <a:cs typeface="Arial" panose="020B0604020202020204" pitchFamily="34" charset="0"/>
              </a:endParaRPr>
            </a:p>
            <a:p>
              <a:pPr marL="285750" lvl="0" indent="-285750" algn="l" defTabSz="800100">
                <a:lnSpc>
                  <a:spcPct val="90000"/>
                </a:lnSpc>
                <a:spcBef>
                  <a:spcPct val="0"/>
                </a:spcBef>
                <a:spcAft>
                  <a:spcPct val="35000"/>
                </a:spcAft>
                <a:buFont typeface="Wingdings" panose="05000000000000000000" pitchFamily="2" charset="2"/>
                <a:buChar char="ü"/>
              </a:pPr>
              <a:r>
                <a:rPr lang="nl-NL" sz="1800" kern="1200" dirty="0">
                  <a:latin typeface="Arial" panose="020B0604020202020204" pitchFamily="34" charset="0"/>
                  <a:cs typeface="Arial" panose="020B0604020202020204" pitchFamily="34" charset="0"/>
                </a:rPr>
                <a:t>Thema </a:t>
              </a:r>
              <a:endParaRPr lang="en-US" sz="1800" kern="1200" dirty="0">
                <a:latin typeface="Arial" panose="020B0604020202020204" pitchFamily="34" charset="0"/>
                <a:cs typeface="Arial" panose="020B0604020202020204" pitchFamily="34" charset="0"/>
              </a:endParaRPr>
            </a:p>
            <a:p>
              <a:pPr marL="285750" lvl="0" indent="-285750" algn="l" defTabSz="800100">
                <a:lnSpc>
                  <a:spcPct val="90000"/>
                </a:lnSpc>
                <a:spcBef>
                  <a:spcPct val="0"/>
                </a:spcBef>
                <a:spcAft>
                  <a:spcPct val="35000"/>
                </a:spcAft>
                <a:buFont typeface="Wingdings" panose="05000000000000000000" pitchFamily="2" charset="2"/>
                <a:buChar char="ü"/>
              </a:pPr>
              <a:r>
                <a:rPr lang="nl-NL" sz="1800" kern="1200" dirty="0">
                  <a:latin typeface="Arial" panose="020B0604020202020204" pitchFamily="34" charset="0"/>
                  <a:cs typeface="Arial" panose="020B0604020202020204" pitchFamily="34" charset="0"/>
                </a:rPr>
                <a:t>Fondsniveau</a:t>
              </a:r>
            </a:p>
            <a:p>
              <a:pPr marL="285750" lvl="0" indent="-285750" algn="l" defTabSz="800100">
                <a:lnSpc>
                  <a:spcPct val="90000"/>
                </a:lnSpc>
                <a:spcBef>
                  <a:spcPct val="0"/>
                </a:spcBef>
                <a:spcAft>
                  <a:spcPct val="35000"/>
                </a:spcAft>
                <a:buFont typeface="Wingdings" panose="05000000000000000000" pitchFamily="2" charset="2"/>
                <a:buChar char="ü"/>
              </a:pPr>
              <a:r>
                <a:rPr lang="nl-NL" sz="1800" kern="1200" dirty="0">
                  <a:latin typeface="Arial" panose="020B0604020202020204" pitchFamily="34" charset="0"/>
                  <a:cs typeface="Arial" panose="020B0604020202020204" pitchFamily="34" charset="0"/>
                </a:rPr>
                <a:t>Kan eigen onderzoek doen</a:t>
              </a:r>
              <a:endParaRPr lang="en-US" sz="1800" kern="1200" dirty="0">
                <a:latin typeface="Arial" panose="020B0604020202020204" pitchFamily="34" charset="0"/>
                <a:cs typeface="Arial" panose="020B0604020202020204" pitchFamily="34" charset="0"/>
              </a:endParaRPr>
            </a:p>
          </p:txBody>
        </p:sp>
        <p:sp>
          <p:nvSpPr>
            <p:cNvPr id="7" name="Vrije vorm: vorm 6">
              <a:extLst>
                <a:ext uri="{FF2B5EF4-FFF2-40B4-BE49-F238E27FC236}">
                  <a16:creationId xmlns:a16="http://schemas.microsoft.com/office/drawing/2014/main" id="{77AF86F1-2677-E1F1-BCC3-13CBCFB7AF8D}"/>
                </a:ext>
              </a:extLst>
            </p:cNvPr>
            <p:cNvSpPr/>
            <p:nvPr/>
          </p:nvSpPr>
          <p:spPr>
            <a:xfrm>
              <a:off x="1190624" y="1729651"/>
              <a:ext cx="2452688" cy="2697524"/>
            </a:xfrm>
            <a:custGeom>
              <a:avLst/>
              <a:gdLst>
                <a:gd name="connsiteX0" fmla="*/ 0 w 2452687"/>
                <a:gd name="connsiteY0" fmla="*/ 944753 h 2697523"/>
                <a:gd name="connsiteX1" fmla="*/ 1165026 w 2452687"/>
                <a:gd name="connsiteY1" fmla="*/ 944753 h 2697523"/>
                <a:gd name="connsiteX2" fmla="*/ 1165026 w 2452687"/>
                <a:gd name="connsiteY2" fmla="*/ 367903 h 2697523"/>
                <a:gd name="connsiteX3" fmla="*/ 981075 w 2452687"/>
                <a:gd name="connsiteY3" fmla="*/ 367903 h 2697523"/>
                <a:gd name="connsiteX4" fmla="*/ 1226344 w 2452687"/>
                <a:gd name="connsiteY4" fmla="*/ 0 h 2697523"/>
                <a:gd name="connsiteX5" fmla="*/ 1471612 w 2452687"/>
                <a:gd name="connsiteY5" fmla="*/ 367903 h 2697523"/>
                <a:gd name="connsiteX6" fmla="*/ 1287661 w 2452687"/>
                <a:gd name="connsiteY6" fmla="*/ 367903 h 2697523"/>
                <a:gd name="connsiteX7" fmla="*/ 1287661 w 2452687"/>
                <a:gd name="connsiteY7" fmla="*/ 944753 h 2697523"/>
                <a:gd name="connsiteX8" fmla="*/ 2452687 w 2452687"/>
                <a:gd name="connsiteY8" fmla="*/ 944753 h 2697523"/>
                <a:gd name="connsiteX9" fmla="*/ 2452687 w 2452687"/>
                <a:gd name="connsiteY9" fmla="*/ 2697523 h 2697523"/>
                <a:gd name="connsiteX10" fmla="*/ 0 w 2452687"/>
                <a:gd name="connsiteY10" fmla="*/ 2697523 h 2697523"/>
                <a:gd name="connsiteX11" fmla="*/ 0 w 2452687"/>
                <a:gd name="connsiteY11" fmla="*/ 944753 h 269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2687" h="2697523">
                  <a:moveTo>
                    <a:pt x="2452687" y="1752770"/>
                  </a:moveTo>
                  <a:lnTo>
                    <a:pt x="1287661" y="1752770"/>
                  </a:lnTo>
                  <a:lnTo>
                    <a:pt x="1287661" y="2329620"/>
                  </a:lnTo>
                  <a:lnTo>
                    <a:pt x="1471612" y="2329620"/>
                  </a:lnTo>
                  <a:lnTo>
                    <a:pt x="1226343" y="2697523"/>
                  </a:lnTo>
                  <a:lnTo>
                    <a:pt x="981075" y="2329620"/>
                  </a:lnTo>
                  <a:lnTo>
                    <a:pt x="1165026" y="2329620"/>
                  </a:lnTo>
                  <a:lnTo>
                    <a:pt x="1165026" y="1752770"/>
                  </a:lnTo>
                  <a:lnTo>
                    <a:pt x="0" y="1752770"/>
                  </a:lnTo>
                  <a:lnTo>
                    <a:pt x="0" y="0"/>
                  </a:lnTo>
                  <a:lnTo>
                    <a:pt x="2452687" y="0"/>
                  </a:lnTo>
                  <a:lnTo>
                    <a:pt x="2452687" y="1752770"/>
                  </a:lnTo>
                  <a:close/>
                </a:path>
              </a:pathLst>
            </a:custGeom>
            <a:solidFill>
              <a:schemeClr val="tx2"/>
            </a:solidFill>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4436" tIns="142240" rIns="174435" bIns="1086374" numCol="1" spcCol="1270" anchor="ctr" anchorCtr="0">
              <a:noAutofit/>
            </a:bodyPr>
            <a:lstStyle/>
            <a:p>
              <a:pPr marL="0" lvl="0" indent="0" algn="ctr" defTabSz="889000">
                <a:lnSpc>
                  <a:spcPct val="90000"/>
                </a:lnSpc>
                <a:spcBef>
                  <a:spcPct val="0"/>
                </a:spcBef>
                <a:spcAft>
                  <a:spcPct val="35000"/>
                </a:spcAft>
                <a:buNone/>
              </a:pPr>
              <a:r>
                <a:rPr lang="nl-NL" sz="2000" kern="1200" dirty="0">
                  <a:latin typeface="Arial" panose="020B0604020202020204" pitchFamily="34" charset="0"/>
                  <a:cs typeface="Arial" panose="020B0604020202020204" pitchFamily="34" charset="0"/>
                </a:rPr>
                <a:t>Bemiddeling in Pensioenkwesties </a:t>
              </a:r>
              <a:endParaRPr lang="en-US" sz="2000" kern="1200" dirty="0">
                <a:latin typeface="Arial" panose="020B0604020202020204" pitchFamily="34" charset="0"/>
                <a:cs typeface="Arial" panose="020B0604020202020204" pitchFamily="34" charset="0"/>
              </a:endParaRPr>
            </a:p>
          </p:txBody>
        </p:sp>
        <p:sp>
          <p:nvSpPr>
            <p:cNvPr id="8" name="Vrije vorm: vorm 7">
              <a:extLst>
                <a:ext uri="{FF2B5EF4-FFF2-40B4-BE49-F238E27FC236}">
                  <a16:creationId xmlns:a16="http://schemas.microsoft.com/office/drawing/2014/main" id="{EBB5FC5A-5015-B125-4C26-336768990537}"/>
                </a:ext>
              </a:extLst>
            </p:cNvPr>
            <p:cNvSpPr/>
            <p:nvPr/>
          </p:nvSpPr>
          <p:spPr>
            <a:xfrm>
              <a:off x="3643312" y="1729651"/>
              <a:ext cx="7358062" cy="1753390"/>
            </a:xfrm>
            <a:custGeom>
              <a:avLst/>
              <a:gdLst>
                <a:gd name="connsiteX0" fmla="*/ 0 w 7358062"/>
                <a:gd name="connsiteY0" fmla="*/ 0 h 1753390"/>
                <a:gd name="connsiteX1" fmla="*/ 7358062 w 7358062"/>
                <a:gd name="connsiteY1" fmla="*/ 0 h 1753390"/>
                <a:gd name="connsiteX2" fmla="*/ 7358062 w 7358062"/>
                <a:gd name="connsiteY2" fmla="*/ 1753390 h 1753390"/>
                <a:gd name="connsiteX3" fmla="*/ 0 w 7358062"/>
                <a:gd name="connsiteY3" fmla="*/ 1753390 h 1753390"/>
                <a:gd name="connsiteX4" fmla="*/ 0 w 7358062"/>
                <a:gd name="connsiteY4" fmla="*/ 0 h 1753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8062" h="1753390">
                  <a:moveTo>
                    <a:pt x="0" y="0"/>
                  </a:moveTo>
                  <a:lnTo>
                    <a:pt x="7358062" y="0"/>
                  </a:lnTo>
                  <a:lnTo>
                    <a:pt x="7358062" y="1753390"/>
                  </a:lnTo>
                  <a:lnTo>
                    <a:pt x="0" y="1753390"/>
                  </a:lnTo>
                  <a:lnTo>
                    <a:pt x="0" y="0"/>
                  </a:lnTo>
                  <a:close/>
                </a:path>
              </a:pathLst>
            </a:custGeom>
            <a:solidFill>
              <a:srgbClr val="F4F0DE">
                <a:alpha val="90000"/>
              </a:srgbClr>
            </a:solidFill>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49256" tIns="228600" rIns="149256" bIns="228600" numCol="1" spcCol="1270" anchor="ctr" anchorCtr="0">
              <a:noAutofit/>
            </a:bodyPr>
            <a:lstStyle/>
            <a:p>
              <a:pPr marL="285750" lvl="0" indent="-285750" algn="l" defTabSz="800100">
                <a:lnSpc>
                  <a:spcPct val="90000"/>
                </a:lnSpc>
                <a:spcBef>
                  <a:spcPct val="0"/>
                </a:spcBef>
                <a:spcAft>
                  <a:spcPct val="35000"/>
                </a:spcAft>
                <a:buFont typeface="Wingdings" panose="05000000000000000000" pitchFamily="2" charset="2"/>
                <a:buChar char="ü"/>
              </a:pPr>
              <a:r>
                <a:rPr lang="nl-NL" sz="1800" kern="1200" dirty="0">
                  <a:latin typeface="Arial" panose="020B0604020202020204" pitchFamily="34" charset="0"/>
                  <a:cs typeface="Arial" panose="020B0604020202020204" pitchFamily="34" charset="0"/>
                </a:rPr>
                <a:t>2</a:t>
              </a:r>
              <a:r>
                <a:rPr lang="nl-NL" sz="1800" kern="1200" baseline="30000" dirty="0">
                  <a:latin typeface="Arial" panose="020B0604020202020204" pitchFamily="34" charset="0"/>
                  <a:cs typeface="Arial" panose="020B0604020202020204" pitchFamily="34" charset="0"/>
                </a:rPr>
                <a:t>e</a:t>
              </a:r>
              <a:r>
                <a:rPr lang="nl-NL" sz="1800" kern="1200" dirty="0">
                  <a:latin typeface="Arial" panose="020B0604020202020204" pitchFamily="34" charset="0"/>
                  <a:cs typeface="Arial" panose="020B0604020202020204" pitchFamily="34" charset="0"/>
                </a:rPr>
                <a:t> lijn, 1</a:t>
              </a:r>
              <a:r>
                <a:rPr lang="nl-NL" sz="1800" kern="1200" baseline="30000" dirty="0">
                  <a:latin typeface="Arial" panose="020B0604020202020204" pitchFamily="34" charset="0"/>
                  <a:cs typeface="Arial" panose="020B0604020202020204" pitchFamily="34" charset="0"/>
                </a:rPr>
                <a:t>e</a:t>
              </a:r>
              <a:r>
                <a:rPr lang="nl-NL" sz="1800" kern="1200" dirty="0">
                  <a:latin typeface="Arial" panose="020B0604020202020204" pitchFamily="34" charset="0"/>
                  <a:cs typeface="Arial" panose="020B0604020202020204" pitchFamily="34" charset="0"/>
                </a:rPr>
                <a:t> lijn is pensioenfonds zelf</a:t>
              </a:r>
              <a:endParaRPr lang="en-US" sz="1800" kern="1200" dirty="0">
                <a:latin typeface="Arial" panose="020B0604020202020204" pitchFamily="34" charset="0"/>
                <a:cs typeface="Arial" panose="020B0604020202020204" pitchFamily="34" charset="0"/>
              </a:endParaRPr>
            </a:p>
            <a:p>
              <a:pPr marL="285750" lvl="0" indent="-285750" algn="l" defTabSz="800100">
                <a:lnSpc>
                  <a:spcPct val="90000"/>
                </a:lnSpc>
                <a:spcBef>
                  <a:spcPct val="0"/>
                </a:spcBef>
                <a:spcAft>
                  <a:spcPct val="35000"/>
                </a:spcAft>
                <a:buFont typeface="Wingdings" panose="05000000000000000000" pitchFamily="2" charset="2"/>
                <a:buChar char="ü"/>
              </a:pPr>
              <a:r>
                <a:rPr lang="nl-NL" sz="1800" kern="1200" dirty="0">
                  <a:latin typeface="Arial" panose="020B0604020202020204" pitchFamily="34" charset="0"/>
                  <a:cs typeface="Arial" panose="020B0604020202020204" pitchFamily="34" charset="0"/>
                </a:rPr>
                <a:t>Naast juridische bril ook maatschappelijke bril</a:t>
              </a:r>
            </a:p>
            <a:p>
              <a:pPr marL="742950" lvl="1" indent="-285750" defTabSz="800100">
                <a:lnSpc>
                  <a:spcPct val="90000"/>
                </a:lnSpc>
                <a:spcBef>
                  <a:spcPct val="0"/>
                </a:spcBef>
                <a:spcAft>
                  <a:spcPct val="35000"/>
                </a:spcAft>
                <a:buFont typeface="Arial" panose="020B0604020202020204" pitchFamily="34" charset="0"/>
                <a:buChar char="•"/>
              </a:pPr>
              <a:r>
                <a:rPr lang="nl-NL" kern="1200" dirty="0">
                  <a:latin typeface="Arial" panose="020B0604020202020204" pitchFamily="34" charset="0"/>
                  <a:cs typeface="Arial" panose="020B0604020202020204" pitchFamily="34" charset="0"/>
                </a:rPr>
                <a:t> Redelijkheid &amp; billijkheid</a:t>
              </a:r>
            </a:p>
            <a:p>
              <a:pPr marL="285750" lvl="0" indent="-285750" algn="l" defTabSz="800100">
                <a:lnSpc>
                  <a:spcPct val="90000"/>
                </a:lnSpc>
                <a:spcBef>
                  <a:spcPct val="0"/>
                </a:spcBef>
                <a:spcAft>
                  <a:spcPct val="35000"/>
                </a:spcAft>
                <a:buFont typeface="Wingdings" panose="05000000000000000000" pitchFamily="2" charset="2"/>
                <a:buChar char="ü"/>
              </a:pPr>
              <a:r>
                <a:rPr lang="nl-NL" sz="1800" kern="1200" dirty="0">
                  <a:latin typeface="Arial" panose="020B0604020202020204" pitchFamily="34" charset="0"/>
                  <a:cs typeface="Arial" panose="020B0604020202020204" pitchFamily="34" charset="0"/>
                </a:rPr>
                <a:t>Voorkomen dat mensen tussen wal en schip vallen</a:t>
              </a:r>
              <a:endParaRPr lang="en-US" sz="1800" kern="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55595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E19260D8-CD79-9C89-C3B3-161D16DE1518}"/>
              </a:ext>
            </a:extLst>
          </p:cNvPr>
          <p:cNvSpPr>
            <a:spLocks noGrp="1"/>
          </p:cNvSpPr>
          <p:nvPr>
            <p:ph type="body" sz="quarter" idx="15"/>
          </p:nvPr>
        </p:nvSpPr>
        <p:spPr/>
        <p:txBody>
          <a:bodyPr/>
          <a:lstStyle/>
          <a:p>
            <a:r>
              <a:rPr lang="nl-NL" sz="4000" dirty="0">
                <a:latin typeface="Arial" panose="020B0604020202020204" pitchFamily="34" charset="0"/>
                <a:cs typeface="Arial" panose="020B0604020202020204" pitchFamily="34" charset="0"/>
              </a:rPr>
              <a:t>Kerncijfers 2023</a:t>
            </a:r>
          </a:p>
        </p:txBody>
      </p:sp>
      <p:sp>
        <p:nvSpPr>
          <p:cNvPr id="9" name="Rechthoek 8">
            <a:extLst>
              <a:ext uri="{FF2B5EF4-FFF2-40B4-BE49-F238E27FC236}">
                <a16:creationId xmlns:a16="http://schemas.microsoft.com/office/drawing/2014/main" id="{21D67D2A-3756-0D24-D62C-F71DA8961DC7}"/>
              </a:ext>
            </a:extLst>
          </p:cNvPr>
          <p:cNvSpPr/>
          <p:nvPr/>
        </p:nvSpPr>
        <p:spPr>
          <a:xfrm>
            <a:off x="3456721" y="1762332"/>
            <a:ext cx="5278557" cy="3695191"/>
          </a:xfrm>
          <a:prstGeom prst="rect">
            <a:avLst/>
          </a:prstGeom>
          <a:blipFill rotWithShape="1">
            <a:blip r:embed="rId2"/>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nl-NL"/>
          </a:p>
        </p:txBody>
      </p:sp>
      <p:sp>
        <p:nvSpPr>
          <p:cNvPr id="15" name="Vrije vorm: vorm 14">
            <a:extLst>
              <a:ext uri="{FF2B5EF4-FFF2-40B4-BE49-F238E27FC236}">
                <a16:creationId xmlns:a16="http://schemas.microsoft.com/office/drawing/2014/main" id="{953DF822-95FC-71EB-BC1C-96EC4AAFDA07}"/>
              </a:ext>
            </a:extLst>
          </p:cNvPr>
          <p:cNvSpPr/>
          <p:nvPr/>
        </p:nvSpPr>
        <p:spPr>
          <a:xfrm>
            <a:off x="2859262" y="4974223"/>
            <a:ext cx="6473476" cy="1618791"/>
          </a:xfrm>
          <a:custGeom>
            <a:avLst/>
            <a:gdLst>
              <a:gd name="connsiteX0" fmla="*/ 0 w 2295921"/>
              <a:gd name="connsiteY0" fmla="*/ 0 h 722312"/>
              <a:gd name="connsiteX1" fmla="*/ 1339287 w 2295921"/>
              <a:gd name="connsiteY1" fmla="*/ 0 h 722312"/>
              <a:gd name="connsiteX2" fmla="*/ 1612885 w 2295921"/>
              <a:gd name="connsiteY2" fmla="*/ -77287 h 722312"/>
              <a:gd name="connsiteX3" fmla="*/ 1913268 w 2295921"/>
              <a:gd name="connsiteY3" fmla="*/ 0 h 722312"/>
              <a:gd name="connsiteX4" fmla="*/ 2295921 w 2295921"/>
              <a:gd name="connsiteY4" fmla="*/ 0 h 722312"/>
              <a:gd name="connsiteX5" fmla="*/ 2295921 w 2295921"/>
              <a:gd name="connsiteY5" fmla="*/ 120385 h 722312"/>
              <a:gd name="connsiteX6" fmla="*/ 2295921 w 2295921"/>
              <a:gd name="connsiteY6" fmla="*/ 120385 h 722312"/>
              <a:gd name="connsiteX7" fmla="*/ 2295921 w 2295921"/>
              <a:gd name="connsiteY7" fmla="*/ 300963 h 722312"/>
              <a:gd name="connsiteX8" fmla="*/ 2295921 w 2295921"/>
              <a:gd name="connsiteY8" fmla="*/ 722312 h 722312"/>
              <a:gd name="connsiteX9" fmla="*/ 1913268 w 2295921"/>
              <a:gd name="connsiteY9" fmla="*/ 722312 h 722312"/>
              <a:gd name="connsiteX10" fmla="*/ 1339287 w 2295921"/>
              <a:gd name="connsiteY10" fmla="*/ 722312 h 722312"/>
              <a:gd name="connsiteX11" fmla="*/ 1339287 w 2295921"/>
              <a:gd name="connsiteY11" fmla="*/ 722312 h 722312"/>
              <a:gd name="connsiteX12" fmla="*/ 0 w 2295921"/>
              <a:gd name="connsiteY12" fmla="*/ 722312 h 722312"/>
              <a:gd name="connsiteX13" fmla="*/ 0 w 2295921"/>
              <a:gd name="connsiteY13" fmla="*/ 300963 h 722312"/>
              <a:gd name="connsiteX14" fmla="*/ 0 w 2295921"/>
              <a:gd name="connsiteY14" fmla="*/ 120385 h 722312"/>
              <a:gd name="connsiteX15" fmla="*/ 0 w 2295921"/>
              <a:gd name="connsiteY15" fmla="*/ 120385 h 722312"/>
              <a:gd name="connsiteX16" fmla="*/ 0 w 2295921"/>
              <a:gd name="connsiteY16" fmla="*/ 0 h 72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5921" h="722312">
                <a:moveTo>
                  <a:pt x="0" y="0"/>
                </a:moveTo>
                <a:lnTo>
                  <a:pt x="1339287" y="0"/>
                </a:lnTo>
                <a:lnTo>
                  <a:pt x="1612885" y="-77287"/>
                </a:lnTo>
                <a:lnTo>
                  <a:pt x="1913268" y="0"/>
                </a:lnTo>
                <a:lnTo>
                  <a:pt x="2295921" y="0"/>
                </a:lnTo>
                <a:lnTo>
                  <a:pt x="2295921" y="120385"/>
                </a:lnTo>
                <a:lnTo>
                  <a:pt x="2295921" y="120385"/>
                </a:lnTo>
                <a:lnTo>
                  <a:pt x="2295921" y="300963"/>
                </a:lnTo>
                <a:lnTo>
                  <a:pt x="2295921" y="722312"/>
                </a:lnTo>
                <a:lnTo>
                  <a:pt x="1913268" y="722312"/>
                </a:lnTo>
                <a:lnTo>
                  <a:pt x="1339287" y="722312"/>
                </a:lnTo>
                <a:lnTo>
                  <a:pt x="1339287" y="722312"/>
                </a:lnTo>
                <a:lnTo>
                  <a:pt x="0" y="722312"/>
                </a:lnTo>
                <a:lnTo>
                  <a:pt x="0" y="300963"/>
                </a:lnTo>
                <a:lnTo>
                  <a:pt x="0" y="120385"/>
                </a:lnTo>
                <a:lnTo>
                  <a:pt x="0" y="120385"/>
                </a:lnTo>
                <a:lnTo>
                  <a:pt x="0" y="0"/>
                </a:lnTo>
                <a:close/>
              </a:path>
            </a:pathLst>
          </a:custGeom>
          <a:solidFill>
            <a:srgbClr val="F6AE5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endParaRPr lang="nl-NL" sz="3300" kern="1200"/>
          </a:p>
        </p:txBody>
      </p:sp>
      <p:pic>
        <p:nvPicPr>
          <p:cNvPr id="3" name="Afbeelding 2">
            <a:extLst>
              <a:ext uri="{FF2B5EF4-FFF2-40B4-BE49-F238E27FC236}">
                <a16:creationId xmlns:a16="http://schemas.microsoft.com/office/drawing/2014/main" id="{6A902A8F-1D23-9D9B-AC70-613ED06A2834}"/>
              </a:ext>
            </a:extLst>
          </p:cNvPr>
          <p:cNvPicPr>
            <a:picLocks noChangeAspect="1"/>
          </p:cNvPicPr>
          <p:nvPr/>
        </p:nvPicPr>
        <p:blipFill rotWithShape="1">
          <a:blip r:embed="rId3"/>
          <a:srcRect l="1071" t="8396" r="2182" b="9319"/>
          <a:stretch/>
        </p:blipFill>
        <p:spPr>
          <a:xfrm>
            <a:off x="2859261" y="5081639"/>
            <a:ext cx="6473477" cy="1515291"/>
          </a:xfrm>
          <a:prstGeom prst="rect">
            <a:avLst/>
          </a:prstGeom>
        </p:spPr>
      </p:pic>
    </p:spTree>
    <p:extLst>
      <p:ext uri="{BB962C8B-B14F-4D97-AF65-F5344CB8AC3E}">
        <p14:creationId xmlns:p14="http://schemas.microsoft.com/office/powerpoint/2010/main" val="2351134370"/>
      </p:ext>
    </p:extLst>
  </p:cSld>
  <p:clrMapOvr>
    <a:masterClrMapping/>
  </p:clrMapOvr>
</p:sld>
</file>

<file path=ppt/theme/theme1.xml><?xml version="1.0" encoding="utf-8"?>
<a:theme xmlns:a="http://schemas.openxmlformats.org/drawingml/2006/main" name="GIP thema">
  <a:themeElements>
    <a:clrScheme name="GIP">
      <a:dk1>
        <a:srgbClr val="080808"/>
      </a:dk1>
      <a:lt1>
        <a:sysClr val="window" lastClr="FFFFFF"/>
      </a:lt1>
      <a:dk2>
        <a:srgbClr val="002C73"/>
      </a:dk2>
      <a:lt2>
        <a:srgbClr val="F4F0DE"/>
      </a:lt2>
      <a:accent1>
        <a:srgbClr val="002C73"/>
      </a:accent1>
      <a:accent2>
        <a:srgbClr val="88CDF6"/>
      </a:accent2>
      <a:accent3>
        <a:srgbClr val="E1E1E1"/>
      </a:accent3>
      <a:accent4>
        <a:srgbClr val="E7F5FD"/>
      </a:accent4>
      <a:accent5>
        <a:srgbClr val="8095B9"/>
      </a:accent5>
      <a:accent6>
        <a:srgbClr val="F4F0DE"/>
      </a:accent6>
      <a:hlink>
        <a:srgbClr val="88CDF6"/>
      </a:hlink>
      <a:folHlink>
        <a:srgbClr val="002C73"/>
      </a:folHlink>
    </a:clrScheme>
    <a:fontScheme name="Aangepast 2">
      <a:majorFont>
        <a:latin typeface="Roboto"/>
        <a:ea typeface=""/>
        <a:cs typeface=""/>
      </a:majorFont>
      <a:minorFont>
        <a:latin typeface="Roboto"/>
        <a:ea typeface=""/>
        <a:cs typeface=""/>
      </a:minorFont>
    </a:fontScheme>
    <a:fmtScheme name="Schaduw bovenaan">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6716_PowerPoint_template_GIP" id="{EB4E1C5C-66BE-4549-8BDB-FC60C904C20B}" vid="{B0DFBB98-1170-3544-BED3-9618FB633233}"/>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152dfc1-9f64-4f36-9872-28a09bdf550d" xsi:nil="true"/>
    <lcf76f155ced4ddcb4097134ff3c332f xmlns="1f84cdfa-f53c-4aed-9f2e-579f72a9548a">
      <Terms xmlns="http://schemas.microsoft.com/office/infopath/2007/PartnerControls"/>
    </lcf76f155ced4ddcb4097134ff3c332f>
    <SharedWithUsers xmlns="b152dfc1-9f64-4f36-9872-28a09bdf550d">
      <UserInfo>
        <DisplayName>Jeroen Steenvoorden | GIPContact</DisplayName>
        <AccountId>35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756A4A8D9999D4EBA05BFB8CBA87991" ma:contentTypeVersion="13" ma:contentTypeDescription="Een nieuw document maken." ma:contentTypeScope="" ma:versionID="3e10665a64c0ea79641f380a6f89290d">
  <xsd:schema xmlns:xsd="http://www.w3.org/2001/XMLSchema" xmlns:xs="http://www.w3.org/2001/XMLSchema" xmlns:p="http://schemas.microsoft.com/office/2006/metadata/properties" xmlns:ns2="1f84cdfa-f53c-4aed-9f2e-579f72a9548a" xmlns:ns3="b152dfc1-9f64-4f36-9872-28a09bdf550d" targetNamespace="http://schemas.microsoft.com/office/2006/metadata/properties" ma:root="true" ma:fieldsID="00a66b83bf07c76b8581631e34a4d372" ns2:_="" ns3:_="">
    <xsd:import namespace="1f84cdfa-f53c-4aed-9f2e-579f72a9548a"/>
    <xsd:import namespace="b152dfc1-9f64-4f36-9872-28a09bdf550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84cdfa-f53c-4aed-9f2e-579f72a954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Afbeeldingtags" ma:readOnly="false" ma:fieldId="{5cf76f15-5ced-4ddc-b409-7134ff3c332f}" ma:taxonomyMulti="true" ma:sspId="04ab4f8e-b666-41da-ab6e-bd7fb6075b7a"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152dfc1-9f64-4f36-9872-28a09bdf550d"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5949a489-959c-4abc-8aa1-48df94b5f746}" ma:internalName="TaxCatchAll" ma:showField="CatchAllData" ma:web="b152dfc1-9f64-4f36-9872-28a09bdf550d">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D92EAE-FF17-48E8-AB98-8FB57218BB6B}">
  <ds:schemaRefs>
    <ds:schemaRef ds:uri="http://www.w3.org/XML/1998/namespace"/>
    <ds:schemaRef ds:uri="http://purl.org/dc/elements/1.1/"/>
    <ds:schemaRef ds:uri="http://schemas.microsoft.com/office/infopath/2007/PartnerControls"/>
    <ds:schemaRef ds:uri="http://schemas.microsoft.com/office/2006/metadata/properties"/>
    <ds:schemaRef ds:uri="http://schemas.microsoft.com/office/2006/documentManagement/types"/>
    <ds:schemaRef ds:uri="http://purl.org/dc/dcmitype/"/>
    <ds:schemaRef ds:uri="b152dfc1-9f64-4f36-9872-28a09bdf550d"/>
    <ds:schemaRef ds:uri="1f84cdfa-f53c-4aed-9f2e-579f72a9548a"/>
    <ds:schemaRef ds:uri="http://purl.org/dc/terms/"/>
    <ds:schemaRef ds:uri="http://schemas.openxmlformats.org/package/2006/metadata/core-properties"/>
  </ds:schemaRefs>
</ds:datastoreItem>
</file>

<file path=customXml/itemProps2.xml><?xml version="1.0" encoding="utf-8"?>
<ds:datastoreItem xmlns:ds="http://schemas.openxmlformats.org/officeDocument/2006/customXml" ds:itemID="{AB2CE0AE-6C90-4FC4-903F-274ED50FD064}">
  <ds:schemaRefs>
    <ds:schemaRef ds:uri="1f84cdfa-f53c-4aed-9f2e-579f72a9548a"/>
    <ds:schemaRef ds:uri="b152dfc1-9f64-4f36-9872-28a09bdf550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C280F58-35DC-4862-B277-5D2742B0EF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36716_PowerPoint_template_GIP</Template>
  <TotalTime>493</TotalTime>
  <Words>1153</Words>
  <Application>Microsoft Office PowerPoint</Application>
  <PresentationFormat>Breedbeeld</PresentationFormat>
  <Paragraphs>279</Paragraphs>
  <Slides>37</Slides>
  <Notes>7</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37</vt:i4>
      </vt:variant>
    </vt:vector>
  </HeadingPairs>
  <TitlesOfParts>
    <vt:vector size="42" baseType="lpstr">
      <vt:lpstr>Arial</vt:lpstr>
      <vt:lpstr>Calibri</vt:lpstr>
      <vt:lpstr>Roboto</vt:lpstr>
      <vt:lpstr>Wingdings</vt:lpstr>
      <vt:lpstr>GIP thema</vt:lpstr>
      <vt:lpstr>PowerPoint-presentatie</vt:lpstr>
      <vt:lpstr>PowerPoint-presentatie</vt:lpstr>
      <vt:lpstr>Mijn achtergrond (63)</vt:lpstr>
      <vt:lpstr>PowerPoint-presentatie</vt:lpstr>
      <vt:lpstr>PowerPoint-presentatie</vt:lpstr>
      <vt:lpstr>PowerPoint-presentatie</vt:lpstr>
      <vt:lpstr>PowerPoint-presentatie</vt:lpstr>
      <vt:lpstr>Wat doet een Ombudsman pensioenen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Pensioen versus (financieel) product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Michiel Arentshorst</dc:creator>
  <cp:lastModifiedBy>ceesmic09@outlook.com</cp:lastModifiedBy>
  <cp:revision>4</cp:revision>
  <cp:lastPrinted>2024-03-10T20:16:10Z</cp:lastPrinted>
  <dcterms:created xsi:type="dcterms:W3CDTF">2023-11-02T11:34:40Z</dcterms:created>
  <dcterms:modified xsi:type="dcterms:W3CDTF">2024-04-19T13:35:46Z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0x010100C756A4A8D9999D4EBA05BFB8CBA87991</vt:lpwstr>
  </property>
  <property fmtid="{D5CDD505-2E9C-101B-9397-08002B2CF9AE}" pid="3" name="MediaServiceImageTags">
    <vt:lpwstr/>
  </property>
</Properties>
</file>