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78" r:id="rId2"/>
    <p:sldId id="256" r:id="rId3"/>
    <p:sldId id="280" r:id="rId4"/>
    <p:sldId id="258" r:id="rId5"/>
    <p:sldId id="259" r:id="rId6"/>
    <p:sldId id="260" r:id="rId7"/>
    <p:sldId id="261" r:id="rId8"/>
    <p:sldId id="262" r:id="rId9"/>
    <p:sldId id="257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7" r:id="rId21"/>
    <p:sldId id="273" r:id="rId22"/>
    <p:sldId id="275" r:id="rId23"/>
    <p:sldId id="281" r:id="rId24"/>
    <p:sldId id="282" r:id="rId25"/>
    <p:sldId id="283" r:id="rId26"/>
    <p:sldId id="284" r:id="rId27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 snapToGrid="0" snapToObjects="1">
      <p:cViewPr varScale="1">
        <p:scale>
          <a:sx n="49" d="100"/>
          <a:sy n="49" d="100"/>
        </p:scale>
        <p:origin x="72" y="15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7DCC690-BCCC-CE4D-AF7E-A3966666AE4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EEF0DF1F-4656-A74B-AC66-E0FB9C7C423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70CFA97F-AFEA-BA41-8B7A-6D0E84DCDE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1303D-6CC0-0E40-B1AD-10F789786F3D}" type="datetimeFigureOut">
              <a:rPr lang="nl-NL" smtClean="0"/>
              <a:t>20-4-2023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C55F2A4-6D8F-5A4B-9D09-1EA43B01D9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F13A710F-8035-6144-AB11-5B9201A535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F1F95-3260-AD4D-B16F-D9905D9A429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660848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9E20C14-F106-E149-B294-6D72245345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F8BD2227-50EE-8743-A522-8A6DCAA8E40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nl-NL"/>
              <a:t>Tekststijl van het model bewerken
Tweede niveau
Derde niveau
Vierde niveau
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5997A29D-F859-6D49-9215-2CC0EAB253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1303D-6CC0-0E40-B1AD-10F789786F3D}" type="datetimeFigureOut">
              <a:rPr lang="nl-NL" smtClean="0"/>
              <a:t>20-4-2023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195A7EC-2229-2B40-AF27-C4BA7305E5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9C0C316E-E0B1-F248-B618-A246A3D31B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F1F95-3260-AD4D-B16F-D9905D9A429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964454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02550D1C-0AB2-BF47-89C0-E55DC44DA27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BA6A8E94-2073-B64B-BF56-A379DD933C1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nl-NL"/>
              <a:t>Tekststijl van het model bewerken
Tweede niveau
Derde niveau
Vierde niveau
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B49A51F3-8F0F-FA4C-A7F7-CE449EE149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1303D-6CC0-0E40-B1AD-10F789786F3D}" type="datetimeFigureOut">
              <a:rPr lang="nl-NL" smtClean="0"/>
              <a:t>20-4-2023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579DA7B9-746C-854D-9A8E-DDF263FB5E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BE6EAE8D-A926-CC4E-A469-1E329F1404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F1F95-3260-AD4D-B16F-D9905D9A429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96816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7F53101-B50F-2C4B-A733-9A7E76042C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832C009-13D7-9049-BC42-67E0A5F496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/>
              <a:t>Tekststijl van het model bewerken
Tweede niveau
Derde niveau
Vierde niveau
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89F0F12A-9D29-6F47-832B-0BADD029BE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1303D-6CC0-0E40-B1AD-10F789786F3D}" type="datetimeFigureOut">
              <a:rPr lang="nl-NL" smtClean="0"/>
              <a:t>20-4-2023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F6889AE9-DE65-DF48-A76F-B1F0BCDD55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CFF592AC-EF7D-FD4E-B9FB-BFC1D27E1C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F1F95-3260-AD4D-B16F-D9905D9A429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226215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0F5A9DD-C34D-DB4B-B617-139CCC23E5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8A7F096F-C555-654F-BE16-1BD6CC476E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Tekststijl van het model bewerken
Tweede niveau
Derde niveau
Vierde niveau
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00E62F94-8AC7-F941-8BF8-8FAF1B9843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1303D-6CC0-0E40-B1AD-10F789786F3D}" type="datetimeFigureOut">
              <a:rPr lang="nl-NL" smtClean="0"/>
              <a:t>20-4-2023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9C855F3-EB68-3441-9C5D-7C2727B7A3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840E1BCA-49BE-974E-B5B8-C2006BBC94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F1F95-3260-AD4D-B16F-D9905D9A429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6545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B7803C2-CAA6-4547-9489-CDDD1E483F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246688C-32E3-2448-8292-6BB50AB28F5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nl-NL"/>
              <a:t>Tekststijl van het model bewerken
Tweede niveau
Derde niveau
Vierde niveau
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CB6676D9-516A-374E-99EC-8F951BB82C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nl-NL"/>
              <a:t>Tekststijl van het model bewerken
Tweede niveau
Derde niveau
Vierde niveau
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B5DD79F9-9008-424D-8260-F9DF881057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1303D-6CC0-0E40-B1AD-10F789786F3D}" type="datetimeFigureOut">
              <a:rPr lang="nl-NL" smtClean="0"/>
              <a:t>20-4-2023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93163349-1822-6944-978E-ED1718C499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E3C10B66-6189-904C-8471-E5BCAFA32E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F1F95-3260-AD4D-B16F-D9905D9A429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188520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94F7A7D-CF06-4444-84CA-0392A4049F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4CFFAA8D-39D8-6646-ABEE-E0C85A8266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nl-NL"/>
              <a:t>Tekststijl van het model bewerken
Tweede niveau
Derde niveau
Vierde niveau
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381226A5-8D91-7444-83DE-102D031BAE2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nl-NL"/>
              <a:t>Tekststijl van het model bewerken
Tweede niveau
Derde niveau
Vierde niveau
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96AA0AB6-7736-AC4B-8308-CE37938664D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nl-NL"/>
              <a:t>Tekststijl van het model bewerken
Tweede niveau
Derde niveau
Vierde niveau
Vijfde niveau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2071CBF1-9B0F-5D49-AD13-35A1E5D56FE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nl-NL"/>
              <a:t>Tekststijl van het model bewerken
Tweede niveau
Derde niveau
Vierde niveau
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4AD55BBF-4D0F-864D-ADC5-7F3454E227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1303D-6CC0-0E40-B1AD-10F789786F3D}" type="datetimeFigureOut">
              <a:rPr lang="nl-NL" smtClean="0"/>
              <a:t>20-4-2023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06232F4B-C65B-5749-8D30-21E112190A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EF7E588A-65EE-B849-9BD5-2898AB2DC1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F1F95-3260-AD4D-B16F-D9905D9A429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26380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5E03043-5D0E-E643-91A5-88F2413669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83A829C3-938C-4149-AD4F-1DECF10CED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1303D-6CC0-0E40-B1AD-10F789786F3D}" type="datetimeFigureOut">
              <a:rPr lang="nl-NL" smtClean="0"/>
              <a:t>20-4-2023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BF835B86-5D4B-C54A-94F1-198A84BF3C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D727D22E-5805-9D4F-A274-7E3B948D25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F1F95-3260-AD4D-B16F-D9905D9A429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535076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C5C4DF7D-42A7-9042-BE4A-30268B9D31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1303D-6CC0-0E40-B1AD-10F789786F3D}" type="datetimeFigureOut">
              <a:rPr lang="nl-NL" smtClean="0"/>
              <a:t>20-4-2023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A371D754-4FD4-554E-84BE-05BA2A9F60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5DBA018A-89E7-E040-8F12-6CA84780FA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F1F95-3260-AD4D-B16F-D9905D9A429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328653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23C0CC2-6974-A74A-8697-18ABACECD4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F05C1CB-98B8-0848-9DEB-06D304988C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nl-NL"/>
              <a:t>Tekststijl van het model bewerken
Tweede niveau
Derde niveau
Vierde niveau
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3206D449-4EA6-9B4D-805D-82EC30925BF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nl-NL"/>
              <a:t>Tekststijl van het model bewerken
Tweede niveau
Derde niveau
Vierde niveau
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B0973224-F6C5-684C-9A7A-989A408415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1303D-6CC0-0E40-B1AD-10F789786F3D}" type="datetimeFigureOut">
              <a:rPr lang="nl-NL" smtClean="0"/>
              <a:t>20-4-2023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14BCDB4C-1B2A-B347-AEAA-D6D2058EFD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F901718C-57E0-5345-892C-DEB9F9DC0F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F1F95-3260-AD4D-B16F-D9905D9A429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493326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A7BA613-6FB0-DE43-9FC8-8FA5729563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DAB8527B-3765-C34B-866F-AFA3BEC2002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E90A6B4A-3728-E045-9D05-113EAE866B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nl-NL"/>
              <a:t>Tekststijl van het model bewerken
Tweede niveau
Derde niveau
Vierde niveau
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321CFDEE-6196-334B-819C-3DC50E68AC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1303D-6CC0-0E40-B1AD-10F789786F3D}" type="datetimeFigureOut">
              <a:rPr lang="nl-NL" smtClean="0"/>
              <a:t>20-4-2023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286BAACA-5A26-3947-8D7A-C1E504D80B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AD67E890-BE31-0044-ACF7-C1BEB153E7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F1F95-3260-AD4D-B16F-D9905D9A429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227977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C6B43169-6A89-7848-B171-386E3685C3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446B732F-FFD8-6A41-9EE9-D86D5073B0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nl-NL"/>
              <a:t>Tekststijl van het model bewerken
Tweede niveau
Derde niveau
Vierde niveau
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00A62774-BACF-5A41-8E3D-4CF8D5905DB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D1303D-6CC0-0E40-B1AD-10F789786F3D}" type="datetimeFigureOut">
              <a:rPr lang="nl-NL" smtClean="0"/>
              <a:t>20-4-2023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B478CAE4-4310-6947-A4D6-572C699E320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43D5FFAE-2E32-0A40-AFF2-DA01C8E7CDE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1F1F95-3260-AD4D-B16F-D9905D9A429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887541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4DB0134-D7E3-2045-B78B-F21FBA4D2CA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Even voorstellen</a:t>
            </a:r>
            <a:br>
              <a:rPr lang="nl-NL" dirty="0"/>
            </a:br>
            <a:r>
              <a:rPr lang="nl-NL" dirty="0"/>
              <a:t>Hans Wesselink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C3093A8F-05CD-9145-978E-2BB2958C07E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51005" y="3509963"/>
            <a:ext cx="9144000" cy="1655762"/>
          </a:xfrm>
        </p:spPr>
        <p:txBody>
          <a:bodyPr>
            <a:normAutofit fontScale="77500" lnSpcReduction="20000"/>
          </a:bodyPr>
          <a:lstStyle/>
          <a:p>
            <a:r>
              <a:rPr lang="nl-NL" dirty="0"/>
              <a:t>-gepensioneerd Rabobankdirecteur</a:t>
            </a:r>
          </a:p>
          <a:p>
            <a:r>
              <a:rPr lang="nl-NL" dirty="0"/>
              <a:t>-nu bezig met:</a:t>
            </a:r>
          </a:p>
          <a:p>
            <a:r>
              <a:rPr lang="nl-NL" dirty="0"/>
              <a:t>Raad van Ouderen, Beter Oud, Adviesraad Sociaal domein Apeldoorn, Landelijke Koepel adviesraden  sociaal domein</a:t>
            </a:r>
          </a:p>
          <a:p>
            <a:r>
              <a:rPr lang="nl-NL" dirty="0"/>
              <a:t>Apeldoorn Partners, Vereniging gepensioneerden Rabobank, Werkgroep info punten DNB</a:t>
            </a:r>
          </a:p>
          <a:p>
            <a:endParaRPr lang="nl-NL" dirty="0"/>
          </a:p>
          <a:p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882761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6D0FFCC-B03C-9B4C-B04F-32D7C880E9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Ouder worden in Nederland</a:t>
            </a:r>
            <a:br>
              <a:rPr lang="nl-NL" dirty="0"/>
            </a:br>
            <a:r>
              <a:rPr lang="nl-NL" dirty="0"/>
              <a:t>		Zelf als het kan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A91E177-31EE-0C4E-ACB7-89180B8D84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err="1"/>
              <a:t>Leefvraag</a:t>
            </a:r>
            <a:r>
              <a:rPr lang="nl-NL" dirty="0"/>
              <a:t> centraal en niet de zorgvraag</a:t>
            </a:r>
          </a:p>
          <a:p>
            <a:r>
              <a:rPr lang="nl-NL" dirty="0"/>
              <a:t>Gemeente faciliteren “omzien naar elkaar” in de wijk/buurt/dorp</a:t>
            </a:r>
          </a:p>
          <a:p>
            <a:r>
              <a:rPr lang="nl-NL" dirty="0" err="1"/>
              <a:t>Reablement</a:t>
            </a:r>
            <a:r>
              <a:rPr lang="nl-NL" dirty="0"/>
              <a:t> inzetten</a:t>
            </a:r>
          </a:p>
          <a:p>
            <a:r>
              <a:rPr lang="nl-NL" dirty="0"/>
              <a:t>Grote diversiteit aan ouderen ( zelf……ggz, beschermd wonen, dementie, gehandicaptenzorg)</a:t>
            </a:r>
          </a:p>
          <a:p>
            <a:r>
              <a:rPr lang="nl-NL" dirty="0"/>
              <a:t>Ondersteuning en zorg dichtbij met aanspreekbaar wijkteam met brede triage voor integrale behoeften</a:t>
            </a:r>
          </a:p>
          <a:p>
            <a:r>
              <a:rPr lang="nl-NL" dirty="0"/>
              <a:t>Bij zeer complexe zorgvragen blijft opname mogelijk</a:t>
            </a: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9361074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420C63B-B7CA-0F46-9F8E-AB1F4001F9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Ouder worden in Nederland</a:t>
            </a:r>
            <a:br>
              <a:rPr lang="nl-NL" dirty="0"/>
            </a:br>
            <a:r>
              <a:rPr lang="nl-NL" dirty="0"/>
              <a:t>		Zelf als het kan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BC8DC78-33F9-A447-AD0A-077214A998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Meer aandacht voor de laatste levensfase (toenemende kwetsbaarheid)</a:t>
            </a:r>
          </a:p>
          <a:p>
            <a:r>
              <a:rPr lang="nl-NL" dirty="0"/>
              <a:t>Met ondersteuning eigen omgeving langer zelfredzaam blijven</a:t>
            </a:r>
          </a:p>
          <a:p>
            <a:r>
              <a:rPr lang="nl-NL" dirty="0"/>
              <a:t>Bespreekbaar maken welke doelen van zorg en behandeling passen bij eigen gezondheidssituatie</a:t>
            </a:r>
          </a:p>
          <a:p>
            <a:r>
              <a:rPr lang="nl-NL" dirty="0"/>
              <a:t>Investering in hulp om voor te bereiden op kwetsbaar worden</a:t>
            </a:r>
          </a:p>
          <a:p>
            <a:r>
              <a:rPr lang="nl-NL" dirty="0"/>
              <a:t>Vergroten van bewustzijn van de betekenis van sterven en tijdigheid</a:t>
            </a:r>
          </a:p>
          <a:p>
            <a:pPr marL="0" indent="0">
              <a:buNone/>
            </a:pPr>
            <a:endParaRPr lang="nl-NL" dirty="0"/>
          </a:p>
          <a:p>
            <a:pPr lvl="1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030511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7C8D7EC-51DB-2C46-B2DD-7FE3888965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     Ouder worden in Nederland</a:t>
            </a:r>
            <a:br>
              <a:rPr lang="nl-NL" dirty="0"/>
            </a:br>
            <a:r>
              <a:rPr lang="nl-NL" dirty="0"/>
              <a:t>		Thuis als het kan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CF4F92E-E404-CA4E-B947-227A59D218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NL" dirty="0"/>
              <a:t>Welke woonvorm en woonomgeving wil je</a:t>
            </a:r>
          </a:p>
          <a:p>
            <a:r>
              <a:rPr lang="nl-NL" dirty="0"/>
              <a:t>Ondersteuning en zorg wordt in de buurt georganiseerd</a:t>
            </a:r>
          </a:p>
          <a:p>
            <a:r>
              <a:rPr lang="nl-NL" dirty="0"/>
              <a:t>Zoveel mogelijk in eigen buurt blijven leven, wonen en naar buiten durven</a:t>
            </a:r>
          </a:p>
          <a:p>
            <a:r>
              <a:rPr lang="nl-NL" dirty="0"/>
              <a:t>Voldoende passende woningen voor ouderen</a:t>
            </a:r>
          </a:p>
          <a:p>
            <a:r>
              <a:rPr lang="nl-NL" dirty="0"/>
              <a:t>Zelfstandig wonen is meer dan alleen de woning</a:t>
            </a:r>
          </a:p>
          <a:p>
            <a:r>
              <a:rPr lang="nl-NL" dirty="0"/>
              <a:t>Meer cognitieve en fysieke preventie </a:t>
            </a:r>
          </a:p>
          <a:p>
            <a:r>
              <a:rPr lang="nl-NL" dirty="0"/>
              <a:t>Als niet anders kan……..moeten er verpleeghuizen zijn</a:t>
            </a:r>
          </a:p>
          <a:p>
            <a:r>
              <a:rPr lang="nl-NL" dirty="0"/>
              <a:t>Professionele en informele zorgverlening meer samenwerken</a:t>
            </a:r>
          </a:p>
        </p:txBody>
      </p:sp>
    </p:spTree>
    <p:extLst>
      <p:ext uri="{BB962C8B-B14F-4D97-AF65-F5344CB8AC3E}">
        <p14:creationId xmlns:p14="http://schemas.microsoft.com/office/powerpoint/2010/main" val="1270950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4FF9FB3-9399-AD43-AE5B-47FF3FC899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     Ouder worden in Nederland</a:t>
            </a:r>
            <a:br>
              <a:rPr lang="nl-NL" dirty="0"/>
            </a:br>
            <a:r>
              <a:rPr lang="nl-NL" dirty="0"/>
              <a:t>	     Digitaal als het kan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2A3AE72-2C18-5742-A606-C747D0BEB3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Ondersteunings-en/of zorgvraag zoveel mogelijk digitaal invullen</a:t>
            </a:r>
          </a:p>
          <a:p>
            <a:r>
              <a:rPr lang="nl-NL" dirty="0"/>
              <a:t>Digitale technologie bevorderen zelfstandigheid en kwaliteit leven</a:t>
            </a:r>
          </a:p>
          <a:p>
            <a:r>
              <a:rPr lang="nl-NL" dirty="0"/>
              <a:t>Arbeid besparend</a:t>
            </a:r>
          </a:p>
          <a:p>
            <a:r>
              <a:rPr lang="nl-NL" dirty="0"/>
              <a:t>Huishouden; sociale interactie; vrijetijdsbesteding; gezondheid en zorg (</a:t>
            </a:r>
            <a:r>
              <a:rPr lang="nl-NL" dirty="0" err="1"/>
              <a:t>plaats-en</a:t>
            </a:r>
            <a:r>
              <a:rPr lang="nl-NL" dirty="0"/>
              <a:t> tijdonafhankelijker)</a:t>
            </a:r>
          </a:p>
          <a:p>
            <a:r>
              <a:rPr lang="nl-NL" dirty="0"/>
              <a:t>Digitaal en fysiek sluiten goed op elkaar aan</a:t>
            </a:r>
          </a:p>
        </p:txBody>
      </p:sp>
    </p:spTree>
    <p:extLst>
      <p:ext uri="{BB962C8B-B14F-4D97-AF65-F5344CB8AC3E}">
        <p14:creationId xmlns:p14="http://schemas.microsoft.com/office/powerpoint/2010/main" val="248330714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4884227-BB3C-2C49-9D0B-EE44823E5C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		Drivers voor verandering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D1887EB-4FCB-7A43-9690-3342779725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Zelf Regie voor Ouderen</a:t>
            </a:r>
          </a:p>
          <a:p>
            <a:pPr lvl="1"/>
            <a:r>
              <a:rPr lang="nl-NL" dirty="0"/>
              <a:t>Ouderen zelf (steeds meer ouderen, waardoor een belangrijkere rol in inrichting onze maatschappij)</a:t>
            </a:r>
          </a:p>
          <a:p>
            <a:pPr lvl="1"/>
            <a:r>
              <a:rPr lang="nl-NL" dirty="0"/>
              <a:t>Ouderen willen net als anderen meedoen</a:t>
            </a:r>
          </a:p>
          <a:p>
            <a:pPr lvl="1"/>
            <a:r>
              <a:rPr lang="nl-NL" dirty="0"/>
              <a:t>Zorgverleners</a:t>
            </a:r>
          </a:p>
          <a:p>
            <a:pPr lvl="2"/>
            <a:r>
              <a:rPr lang="nl-NL" dirty="0"/>
              <a:t>Digitale tools ontlasten werkdruk</a:t>
            </a:r>
          </a:p>
          <a:p>
            <a:pPr lvl="1"/>
            <a:r>
              <a:rPr lang="nl-NL" dirty="0"/>
              <a:t>Particulier initiatief</a:t>
            </a:r>
          </a:p>
          <a:p>
            <a:pPr lvl="2"/>
            <a:r>
              <a:rPr lang="nl-NL" dirty="0"/>
              <a:t>Bedrijven gaan zich richten op groeiende groep ouderen</a:t>
            </a:r>
          </a:p>
          <a:p>
            <a:pPr lvl="1"/>
            <a:r>
              <a:rPr lang="nl-NL" dirty="0"/>
              <a:t>Gevoel voor urgentie</a:t>
            </a:r>
          </a:p>
          <a:p>
            <a:pPr lvl="2"/>
            <a:r>
              <a:rPr lang="nl-NL" dirty="0"/>
              <a:t>Arbeidsmarktproblematiek</a:t>
            </a:r>
          </a:p>
          <a:p>
            <a:pPr lvl="2"/>
            <a:r>
              <a:rPr lang="nl-NL" dirty="0"/>
              <a:t>Professionals willen ruimte en zeggenschap</a:t>
            </a:r>
          </a:p>
        </p:txBody>
      </p:sp>
    </p:spTree>
    <p:extLst>
      <p:ext uri="{BB962C8B-B14F-4D97-AF65-F5344CB8AC3E}">
        <p14:creationId xmlns:p14="http://schemas.microsoft.com/office/powerpoint/2010/main" val="37043733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80F8EBF-765A-3C4E-A0FD-7B4AD5867D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		Wat gaan we doen?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0EDD7BA-E621-F541-9EF4-B6CFBF7A99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5 Actielijnen</a:t>
            </a:r>
          </a:p>
          <a:p>
            <a:pPr lvl="1"/>
            <a:endParaRPr lang="nl-NL" dirty="0"/>
          </a:p>
          <a:p>
            <a:pPr lvl="2"/>
            <a:r>
              <a:rPr lang="nl-NL" dirty="0"/>
              <a:t>1.Samen vitaal ouder worden</a:t>
            </a:r>
          </a:p>
          <a:p>
            <a:pPr lvl="2"/>
            <a:r>
              <a:rPr lang="nl-NL" dirty="0"/>
              <a:t>2.Sterke basiszorg voor ouderen</a:t>
            </a:r>
          </a:p>
          <a:p>
            <a:pPr lvl="2"/>
            <a:r>
              <a:rPr lang="nl-NL" dirty="0"/>
              <a:t>3.Passende </a:t>
            </a:r>
            <a:r>
              <a:rPr lang="nl-NL" dirty="0" err="1"/>
              <a:t>Wlz</a:t>
            </a:r>
            <a:r>
              <a:rPr lang="nl-NL" dirty="0"/>
              <a:t>-zorg</a:t>
            </a:r>
          </a:p>
          <a:p>
            <a:pPr lvl="2"/>
            <a:r>
              <a:rPr lang="nl-NL" dirty="0"/>
              <a:t>4.Wonen en zorg voor ouderen</a:t>
            </a:r>
          </a:p>
          <a:p>
            <a:pPr lvl="2"/>
            <a:r>
              <a:rPr lang="nl-NL" dirty="0"/>
              <a:t>5.Arbeidsmarkt en innovatie</a:t>
            </a:r>
          </a:p>
          <a:p>
            <a:pPr lvl="2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62491846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9732537-D0E4-0640-B34C-01642A06F3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1. Samen Vitaal Ouder worden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F12D329-1CCB-B14A-8FD9-E16B6DB7F0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NL" dirty="0"/>
              <a:t>Ouderen houden regie over hun inrichting van hun leven</a:t>
            </a:r>
          </a:p>
          <a:p>
            <a:pPr lvl="1"/>
            <a:r>
              <a:rPr lang="nl-NL" dirty="0"/>
              <a:t>Voorbereiden op ouder worden</a:t>
            </a:r>
          </a:p>
          <a:p>
            <a:pPr lvl="1"/>
            <a:r>
              <a:rPr lang="nl-NL" dirty="0"/>
              <a:t>Vitaal oud worden-gezond leven (Preventie)</a:t>
            </a:r>
          </a:p>
          <a:p>
            <a:r>
              <a:rPr lang="nl-NL" dirty="0"/>
              <a:t>Omzien naar elkaar</a:t>
            </a:r>
          </a:p>
          <a:p>
            <a:pPr lvl="1"/>
            <a:r>
              <a:rPr lang="nl-NL" dirty="0"/>
              <a:t>Samen ouder worden</a:t>
            </a:r>
          </a:p>
          <a:p>
            <a:pPr lvl="1"/>
            <a:r>
              <a:rPr lang="nl-NL" dirty="0"/>
              <a:t>Intergenerationeel wonen</a:t>
            </a:r>
          </a:p>
          <a:p>
            <a:pPr lvl="1"/>
            <a:r>
              <a:rPr lang="nl-NL" dirty="0"/>
              <a:t>Versterken ondersteuningsstructuur</a:t>
            </a:r>
          </a:p>
          <a:p>
            <a:r>
              <a:rPr lang="nl-NL" dirty="0"/>
              <a:t>Passende ondersteuning als dat nodig is</a:t>
            </a:r>
          </a:p>
          <a:p>
            <a:pPr lvl="1"/>
            <a:r>
              <a:rPr lang="nl-NL" dirty="0"/>
              <a:t>Inzet op </a:t>
            </a:r>
            <a:r>
              <a:rPr lang="nl-NL" dirty="0" err="1"/>
              <a:t>reablement</a:t>
            </a:r>
            <a:r>
              <a:rPr lang="nl-NL" dirty="0"/>
              <a:t> (herstel gerichte ondersteuning en zorg)</a:t>
            </a:r>
          </a:p>
          <a:p>
            <a:pPr lvl="1"/>
            <a:r>
              <a:rPr lang="nl-NL" dirty="0"/>
              <a:t>Innovatieve vormen van samenwerking-sociale basis en formele zorg</a:t>
            </a:r>
          </a:p>
          <a:p>
            <a:pPr lvl="1"/>
            <a:r>
              <a:rPr lang="nl-NL" dirty="0"/>
              <a:t>Onderzoek naar de </a:t>
            </a:r>
            <a:r>
              <a:rPr lang="nl-NL" dirty="0" err="1"/>
              <a:t>voorliggendheid</a:t>
            </a:r>
            <a:r>
              <a:rPr lang="nl-NL" dirty="0"/>
              <a:t> van de WLZ</a:t>
            </a:r>
          </a:p>
        </p:txBody>
      </p:sp>
    </p:spTree>
    <p:extLst>
      <p:ext uri="{BB962C8B-B14F-4D97-AF65-F5344CB8AC3E}">
        <p14:creationId xmlns:p14="http://schemas.microsoft.com/office/powerpoint/2010/main" val="198628463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6C7CE7C-E3C5-7044-93BF-E50E1E94DE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2.Sterke Basiszorg voor Ouderen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034695F-299A-1641-93E6-BCD49131C3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NL" dirty="0"/>
              <a:t>Implementatie Handreiking Kwetsbare Ouderen Thuis</a:t>
            </a:r>
          </a:p>
          <a:p>
            <a:r>
              <a:rPr lang="nl-NL" dirty="0"/>
              <a:t>Aanspreekbare-en herkenbare Teams in de wijk (IZA)</a:t>
            </a:r>
          </a:p>
          <a:p>
            <a:r>
              <a:rPr lang="nl-NL" dirty="0"/>
              <a:t>Gezamenlijke Triage-instrument voor kwetsbare ouderen (IZA)</a:t>
            </a:r>
          </a:p>
          <a:p>
            <a:r>
              <a:rPr lang="nl-NL" dirty="0"/>
              <a:t>Vereenvoudiging aanspraken van betaaltitels tijdelijk verblijf</a:t>
            </a:r>
          </a:p>
          <a:p>
            <a:r>
              <a:rPr lang="nl-NL" dirty="0"/>
              <a:t>Definities goede zorg 1</a:t>
            </a:r>
            <a:r>
              <a:rPr lang="nl-NL" baseline="30000" dirty="0"/>
              <a:t>e</a:t>
            </a:r>
            <a:r>
              <a:rPr lang="nl-NL" dirty="0"/>
              <a:t> </a:t>
            </a:r>
            <a:r>
              <a:rPr lang="nl-NL" dirty="0" err="1"/>
              <a:t>lijnsverblijf</a:t>
            </a:r>
            <a:r>
              <a:rPr lang="nl-NL" dirty="0"/>
              <a:t>, geriatrische revalidatiezorg en geneeskundige zorg specifieke patiëntgroepen</a:t>
            </a:r>
          </a:p>
          <a:p>
            <a:r>
              <a:rPr lang="nl-NL" dirty="0"/>
              <a:t>Ambulante geriatrische revalidatiezorg in de keten</a:t>
            </a:r>
          </a:p>
          <a:p>
            <a:r>
              <a:rPr lang="nl-NL" dirty="0"/>
              <a:t>Extramurale farmaceutische zorg voor ouderen</a:t>
            </a:r>
          </a:p>
          <a:p>
            <a:r>
              <a:rPr lang="nl-NL" dirty="0"/>
              <a:t>Mantelzorg voor thuiswonende ouderen</a:t>
            </a:r>
          </a:p>
        </p:txBody>
      </p:sp>
    </p:spTree>
    <p:extLst>
      <p:ext uri="{BB962C8B-B14F-4D97-AF65-F5344CB8AC3E}">
        <p14:creationId xmlns:p14="http://schemas.microsoft.com/office/powerpoint/2010/main" val="365853170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CC46DD5-3C2A-6947-97E0-E796ECC6B8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3.Passende WLZ zorg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8501DA2-17B0-B643-BE80-A7952AB750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Scheiden van Wonen en Zorg</a:t>
            </a:r>
          </a:p>
          <a:p>
            <a:r>
              <a:rPr lang="nl-NL" dirty="0"/>
              <a:t>Inzet regionale middelen</a:t>
            </a:r>
          </a:p>
          <a:p>
            <a:r>
              <a:rPr lang="nl-NL" dirty="0"/>
              <a:t>Inbedden domein overschrijdende initiatieven</a:t>
            </a:r>
          </a:p>
          <a:p>
            <a:r>
              <a:rPr lang="nl-NL" dirty="0"/>
              <a:t>Passende zorg WLZ als norm</a:t>
            </a:r>
          </a:p>
        </p:txBody>
      </p:sp>
    </p:spTree>
    <p:extLst>
      <p:ext uri="{BB962C8B-B14F-4D97-AF65-F5344CB8AC3E}">
        <p14:creationId xmlns:p14="http://schemas.microsoft.com/office/powerpoint/2010/main" val="390359375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9715F89-A9C4-F049-A2D4-0D44BCFB66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4.Wonen en Zorg voor Ouderen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8795564-CED1-644F-8F2E-02943CA505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Versnellen van de bouw</a:t>
            </a:r>
          </a:p>
          <a:p>
            <a:r>
              <a:rPr lang="nl-NL" dirty="0"/>
              <a:t>Doorstroming</a:t>
            </a:r>
          </a:p>
          <a:p>
            <a:r>
              <a:rPr lang="nl-NL" dirty="0"/>
              <a:t>Leefbaarheid</a:t>
            </a:r>
          </a:p>
        </p:txBody>
      </p:sp>
    </p:spTree>
    <p:extLst>
      <p:ext uri="{BB962C8B-B14F-4D97-AF65-F5344CB8AC3E}">
        <p14:creationId xmlns:p14="http://schemas.microsoft.com/office/powerpoint/2010/main" val="7657885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7E9690B-301F-0E44-A46E-57D3135810B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nl-NL" dirty="0"/>
              <a:t>WOZO</a:t>
            </a:r>
            <a:br>
              <a:rPr lang="nl-NL" dirty="0"/>
            </a:br>
            <a:r>
              <a:rPr lang="nl-NL" dirty="0"/>
              <a:t>Wonen, Ondersteuning en Zorg voor Ouderen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4EE3F036-1434-134E-8AFF-DF937F91BD1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nl-NL" dirty="0"/>
              <a:t>Programma voor de toekomst van Ouderenzorg</a:t>
            </a:r>
          </a:p>
          <a:p>
            <a:r>
              <a:rPr lang="nl-NL" dirty="0"/>
              <a:t>-Initiatief VWS(min. Conny Helder)</a:t>
            </a:r>
          </a:p>
          <a:p>
            <a:endParaRPr lang="nl-NL" dirty="0"/>
          </a:p>
          <a:p>
            <a:r>
              <a:rPr lang="nl-NL" dirty="0"/>
              <a:t>WAAROM?</a:t>
            </a:r>
          </a:p>
          <a:p>
            <a:endParaRPr lang="nl-NL" dirty="0"/>
          </a:p>
          <a:p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84963185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CC32714-54D0-FB44-BF12-3E5E1AFD5C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			Woonvormen Ouderen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577E91B-692A-674F-81F5-2B0B1969DE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nl-NL" dirty="0"/>
              <a:t>Aanleunwoning</a:t>
            </a:r>
          </a:p>
          <a:p>
            <a:r>
              <a:rPr lang="nl-NL" dirty="0"/>
              <a:t>Woonzorgcomplex</a:t>
            </a:r>
          </a:p>
          <a:p>
            <a:r>
              <a:rPr lang="nl-NL" dirty="0"/>
              <a:t>Serviceflat</a:t>
            </a:r>
          </a:p>
          <a:p>
            <a:r>
              <a:rPr lang="nl-NL" dirty="0"/>
              <a:t>Levensloopbestendig wonen</a:t>
            </a:r>
          </a:p>
          <a:p>
            <a:r>
              <a:rPr lang="nl-NL" dirty="0"/>
              <a:t>Kangoeroewoning</a:t>
            </a:r>
          </a:p>
          <a:p>
            <a:r>
              <a:rPr lang="nl-NL" dirty="0"/>
              <a:t>Mantelzorgwoning</a:t>
            </a:r>
          </a:p>
          <a:p>
            <a:r>
              <a:rPr lang="nl-NL" dirty="0"/>
              <a:t>Gemeenschappelijk wonen voor ouderen</a:t>
            </a:r>
          </a:p>
          <a:p>
            <a:r>
              <a:rPr lang="nl-NL" dirty="0"/>
              <a:t>Generaties huizen samen</a:t>
            </a:r>
          </a:p>
          <a:p>
            <a:r>
              <a:rPr lang="nl-NL" dirty="0"/>
              <a:t>Thuishuis</a:t>
            </a:r>
          </a:p>
          <a:p>
            <a:r>
              <a:rPr lang="nl-NL" dirty="0"/>
              <a:t>Moderne hofjes</a:t>
            </a:r>
          </a:p>
          <a:p>
            <a:r>
              <a:rPr lang="nl-NL" dirty="0"/>
              <a:t>Particulier wooninitiatief</a:t>
            </a:r>
          </a:p>
          <a:p>
            <a:r>
              <a:rPr lang="nl-NL" dirty="0"/>
              <a:t>Gestippeld wonen</a:t>
            </a:r>
          </a:p>
          <a:p>
            <a:r>
              <a:rPr lang="nl-NL" dirty="0"/>
              <a:t>Harmonica wonen</a:t>
            </a:r>
          </a:p>
          <a:p>
            <a:r>
              <a:rPr lang="nl-NL" dirty="0"/>
              <a:t>Kleinschalig wonen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97509354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00449E7-44CE-EC4A-9162-1465B716B5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5. Arbeidsmarkt en Innovatie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97FB659-85CC-6546-B687-11DE39DDB7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Acties Zorg en Welzijn breed</a:t>
            </a:r>
          </a:p>
          <a:p>
            <a:pPr lvl="1"/>
            <a:r>
              <a:rPr lang="nl-NL" dirty="0"/>
              <a:t>Ruimte voor behoud door goed werkgeverschap en plezier</a:t>
            </a:r>
          </a:p>
          <a:p>
            <a:pPr lvl="1"/>
            <a:r>
              <a:rPr lang="nl-NL" dirty="0"/>
              <a:t>Ruimte voor leren en ontwikkelen</a:t>
            </a:r>
          </a:p>
          <a:p>
            <a:pPr lvl="1"/>
            <a:r>
              <a:rPr lang="nl-NL" dirty="0"/>
              <a:t>Ruimte voor innovatieve werkvormen</a:t>
            </a:r>
          </a:p>
          <a:p>
            <a:r>
              <a:rPr lang="nl-NL" dirty="0"/>
              <a:t>Acties specifiek voor Ouderenzorg</a:t>
            </a:r>
          </a:p>
          <a:p>
            <a:pPr lvl="1"/>
            <a:r>
              <a:rPr lang="nl-NL" dirty="0"/>
              <a:t>Inzet zorgtechnologie</a:t>
            </a:r>
          </a:p>
          <a:p>
            <a:pPr lvl="1"/>
            <a:r>
              <a:rPr lang="nl-NL" dirty="0"/>
              <a:t>Financiering zorgtechnologie</a:t>
            </a:r>
          </a:p>
          <a:p>
            <a:r>
              <a:rPr lang="nl-NL" dirty="0"/>
              <a:t>Acties specifiek voor WMO 2015(Ouderen)</a:t>
            </a:r>
          </a:p>
          <a:p>
            <a:pPr lvl="1"/>
            <a:r>
              <a:rPr lang="nl-NL" dirty="0"/>
              <a:t>Inzet zorgtechnologie</a:t>
            </a:r>
          </a:p>
        </p:txBody>
      </p:sp>
    </p:spTree>
    <p:extLst>
      <p:ext uri="{BB962C8B-B14F-4D97-AF65-F5344CB8AC3E}">
        <p14:creationId xmlns:p14="http://schemas.microsoft.com/office/powerpoint/2010/main" val="253649273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4D33310-2F34-8F42-9C5D-AE50CC670F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WOZO SAMENGEVAT</a:t>
            </a:r>
          </a:p>
        </p:txBody>
      </p:sp>
      <p:pic>
        <p:nvPicPr>
          <p:cNvPr id="1025" name="Picture 1" descr="page1image41767184">
            <a:extLst>
              <a:ext uri="{FF2B5EF4-FFF2-40B4-BE49-F238E27FC236}">
                <a16:creationId xmlns:a16="http://schemas.microsoft.com/office/drawing/2014/main" id="{B63F30C6-9B8E-5A43-8BB9-5CFADC1FAAE7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6233" y="1825625"/>
            <a:ext cx="5979534" cy="4351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3602815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1686C64-307C-8F4C-B248-F097B87BED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SAMENHANG WOZO MET IZA EN GALA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3AADF6C-121C-B341-B95B-5661769069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IZA:	Integraal Zorg Akkoord</a:t>
            </a:r>
          </a:p>
          <a:p>
            <a:endParaRPr lang="nl-NL" dirty="0"/>
          </a:p>
          <a:p>
            <a:r>
              <a:rPr lang="nl-NL" dirty="0"/>
              <a:t>GALA: Gezond en Actief Leven Akkoord</a:t>
            </a:r>
          </a:p>
        </p:txBody>
      </p:sp>
    </p:spTree>
    <p:extLst>
      <p:ext uri="{BB962C8B-B14F-4D97-AF65-F5344CB8AC3E}">
        <p14:creationId xmlns:p14="http://schemas.microsoft.com/office/powerpoint/2010/main" val="228474867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C6A1FB8-2307-C04F-9FB1-67D3C404AD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IZA </a:t>
            </a:r>
            <a:r>
              <a:rPr lang="nl-NL" dirty="0" err="1"/>
              <a:t>THEMA’s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03F604B-5A73-9947-8091-229C37630A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A. Passende zorg, waarde gedreven</a:t>
            </a:r>
          </a:p>
          <a:p>
            <a:r>
              <a:rPr lang="nl-NL" dirty="0"/>
              <a:t>B. Regionale samenwerking algemene- en acute zorg en zorglandschap</a:t>
            </a:r>
          </a:p>
          <a:p>
            <a:r>
              <a:rPr lang="nl-NL" dirty="0"/>
              <a:t>C. Versterking 1</a:t>
            </a:r>
            <a:r>
              <a:rPr lang="nl-NL" baseline="30000" dirty="0"/>
              <a:t>e</a:t>
            </a:r>
            <a:r>
              <a:rPr lang="nl-NL" dirty="0"/>
              <a:t> </a:t>
            </a:r>
            <a:r>
              <a:rPr lang="nl-NL" dirty="0" err="1"/>
              <a:t>lijnszorg</a:t>
            </a:r>
            <a:endParaRPr lang="nl-NL" dirty="0"/>
          </a:p>
          <a:p>
            <a:r>
              <a:rPr lang="nl-NL" dirty="0"/>
              <a:t>D. Samenwerking sociaal domein, huisartsenzorg en GGZ</a:t>
            </a:r>
          </a:p>
          <a:p>
            <a:r>
              <a:rPr lang="nl-NL" dirty="0"/>
              <a:t>E. Gezond leven en preventie</a:t>
            </a:r>
          </a:p>
          <a:p>
            <a:r>
              <a:rPr lang="nl-NL" dirty="0"/>
              <a:t>F.  Arbeidsmarkt en </a:t>
            </a:r>
            <a:r>
              <a:rPr lang="nl-NL" dirty="0" err="1"/>
              <a:t>ontzorgen</a:t>
            </a:r>
            <a:r>
              <a:rPr lang="nl-NL" dirty="0"/>
              <a:t> zorgprofessionals</a:t>
            </a:r>
          </a:p>
          <a:p>
            <a:r>
              <a:rPr lang="nl-NL" dirty="0"/>
              <a:t>G. Digitalisering en gegevensuitwisseling</a:t>
            </a:r>
          </a:p>
        </p:txBody>
      </p:sp>
    </p:spTree>
    <p:extLst>
      <p:ext uri="{BB962C8B-B14F-4D97-AF65-F5344CB8AC3E}">
        <p14:creationId xmlns:p14="http://schemas.microsoft.com/office/powerpoint/2010/main" val="403121955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3EEA04E-A031-7546-B758-629FCB975B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GALA DOELEN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C37E69C-CE1C-E645-A8A3-407802D931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Onderschreven door VWS, Gemeenten, GGD en Zorgverzekeraars</a:t>
            </a:r>
          </a:p>
          <a:p>
            <a:pPr lvl="1"/>
            <a:r>
              <a:rPr lang="nl-NL" dirty="0"/>
              <a:t>Terugdringen gezondheidsachterstanden</a:t>
            </a:r>
          </a:p>
          <a:p>
            <a:pPr lvl="1"/>
            <a:r>
              <a:rPr lang="nl-NL" dirty="0"/>
              <a:t>Een gezonden fysieke leefomgeving die uitnodigt tot bewegen en ontmoeten</a:t>
            </a:r>
          </a:p>
          <a:p>
            <a:pPr lvl="1"/>
            <a:r>
              <a:rPr lang="nl-NL" dirty="0"/>
              <a:t>Het versterken van (de verbinding met) de sociale basis</a:t>
            </a:r>
          </a:p>
          <a:p>
            <a:pPr lvl="1"/>
            <a:r>
              <a:rPr lang="nl-NL" dirty="0"/>
              <a:t>Een gezonde leefstijl</a:t>
            </a:r>
          </a:p>
          <a:p>
            <a:pPr lvl="1"/>
            <a:r>
              <a:rPr lang="nl-NL" dirty="0"/>
              <a:t>Versterking van de mentale weerbaarheid en mentale Gezondheid</a:t>
            </a:r>
          </a:p>
          <a:p>
            <a:pPr lvl="1"/>
            <a:r>
              <a:rPr lang="nl-NL" dirty="0"/>
              <a:t>Vitaal ouder worden</a:t>
            </a:r>
          </a:p>
          <a:p>
            <a:pPr lvl="1"/>
            <a:r>
              <a:rPr lang="nl-NL" dirty="0" err="1"/>
              <a:t>Domeinoverstijgende</a:t>
            </a:r>
            <a:r>
              <a:rPr lang="nl-NL" dirty="0"/>
              <a:t> inzet vanuit een regionale infrastructuur</a:t>
            </a:r>
          </a:p>
        </p:txBody>
      </p:sp>
    </p:spTree>
    <p:extLst>
      <p:ext uri="{BB962C8B-B14F-4D97-AF65-F5344CB8AC3E}">
        <p14:creationId xmlns:p14="http://schemas.microsoft.com/office/powerpoint/2010/main" val="299688522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14F0D6D-DFD7-9B4D-B9C3-68D339E70F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PARTICIPATIE ROL OUDEREN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DCBB561-DDDB-364F-A1CB-015E6C5458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619058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4D33310-2F34-8F42-9C5D-AE50CC670F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WOZO SAMENGEVAT</a:t>
            </a:r>
          </a:p>
        </p:txBody>
      </p:sp>
      <p:pic>
        <p:nvPicPr>
          <p:cNvPr id="1025" name="Picture 1" descr="page1image41767184">
            <a:extLst>
              <a:ext uri="{FF2B5EF4-FFF2-40B4-BE49-F238E27FC236}">
                <a16:creationId xmlns:a16="http://schemas.microsoft.com/office/drawing/2014/main" id="{B63F30C6-9B8E-5A43-8BB9-5CFADC1FAAE7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3347" y="1690688"/>
            <a:ext cx="5979534" cy="4351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516635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2555919-EB39-5948-BA3F-BE99625975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		Het nieuwe Normaal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9B418E0-84B6-2A46-8A59-1227E8BA39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We willen anders</a:t>
            </a:r>
          </a:p>
          <a:p>
            <a:endParaRPr lang="nl-NL" dirty="0"/>
          </a:p>
          <a:p>
            <a:r>
              <a:rPr lang="nl-NL" dirty="0"/>
              <a:t>We moeten anders</a:t>
            </a:r>
          </a:p>
          <a:p>
            <a:endParaRPr lang="nl-NL" dirty="0"/>
          </a:p>
          <a:p>
            <a:r>
              <a:rPr lang="nl-NL" dirty="0"/>
              <a:t>We kunnen anders</a:t>
            </a:r>
          </a:p>
        </p:txBody>
      </p:sp>
    </p:spTree>
    <p:extLst>
      <p:ext uri="{BB962C8B-B14F-4D97-AF65-F5344CB8AC3E}">
        <p14:creationId xmlns:p14="http://schemas.microsoft.com/office/powerpoint/2010/main" val="4227069235"/>
      </p:ext>
    </p:extLst>
  </p:cSld>
  <p:clrMapOvr>
    <a:masterClrMapping/>
  </p:clrMapOvr>
  <p:transition spd="med">
    <p:pull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ADB0B54-BDBA-944B-B4ED-148C6B66D8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Het nieuwe Normaal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DBF81E0-D9B0-EE44-8701-18B5AC72F3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We willen anders</a:t>
            </a:r>
          </a:p>
          <a:p>
            <a:pPr lvl="1"/>
            <a:endParaRPr lang="nl-NL" dirty="0"/>
          </a:p>
          <a:p>
            <a:pPr lvl="1"/>
            <a:r>
              <a:rPr lang="nl-NL" dirty="0"/>
              <a:t>Ondersteuning die past bij de individuele situatie</a:t>
            </a:r>
          </a:p>
          <a:p>
            <a:pPr lvl="1"/>
            <a:r>
              <a:rPr lang="nl-NL" dirty="0"/>
              <a:t>”De Oudere” bestaat niet</a:t>
            </a:r>
          </a:p>
          <a:p>
            <a:pPr lvl="1"/>
            <a:r>
              <a:rPr lang="nl-NL" dirty="0"/>
              <a:t>Gemiddelde levensverwachting  laatste 70 jaar met 10 jaar toegenomen</a:t>
            </a:r>
          </a:p>
          <a:p>
            <a:pPr lvl="2"/>
            <a:r>
              <a:rPr lang="nl-NL" dirty="0"/>
              <a:t>Blijven participeren</a:t>
            </a:r>
          </a:p>
          <a:p>
            <a:pPr lvl="2"/>
            <a:r>
              <a:rPr lang="nl-NL" dirty="0"/>
              <a:t>Levenservaring en wijsheid inzetten</a:t>
            </a:r>
          </a:p>
          <a:p>
            <a:pPr lvl="1"/>
            <a:r>
              <a:rPr lang="nl-NL" dirty="0"/>
              <a:t>Digitale vaardigheden zullen toenemen</a:t>
            </a:r>
          </a:p>
          <a:p>
            <a:pPr lvl="1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03527266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96ACCF5-BB1B-AD46-AE62-1BFAED2643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		Het nieuwe Normaal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227337D-7FA8-7245-8688-B3DEC41F8C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We moeten anders</a:t>
            </a:r>
          </a:p>
          <a:p>
            <a:pPr lvl="1"/>
            <a:r>
              <a:rPr lang="nl-NL" dirty="0"/>
              <a:t>Nu 1 op de 6 werknemers in de Zorg</a:t>
            </a:r>
          </a:p>
          <a:p>
            <a:pPr lvl="1"/>
            <a:r>
              <a:rPr lang="nl-NL" dirty="0"/>
              <a:t>13% Nationaal inkomen in Zorg</a:t>
            </a:r>
          </a:p>
          <a:p>
            <a:pPr lvl="1"/>
            <a:r>
              <a:rPr lang="nl-NL" dirty="0"/>
              <a:t>Bij ongewijzigd beleid in 2040 1 op de 4 werknemers in de Zorg, 2060 1 op 3</a:t>
            </a:r>
          </a:p>
          <a:p>
            <a:pPr lvl="1"/>
            <a:r>
              <a:rPr lang="nl-NL" dirty="0"/>
              <a:t>19%-21% Nationaal inkomen in Zorg </a:t>
            </a:r>
          </a:p>
          <a:p>
            <a:pPr lvl="1"/>
            <a:r>
              <a:rPr lang="nl-NL" dirty="0"/>
              <a:t>Nu 1 op de 21 mensen 80+, In 2040 1 op 12, </a:t>
            </a:r>
          </a:p>
          <a:p>
            <a:pPr lvl="1"/>
            <a:r>
              <a:rPr lang="nl-NL" dirty="0"/>
              <a:t>Kosten ouderenzorg verdubbelen in 20 jaar tijd (onbetaalbaar)</a:t>
            </a:r>
          </a:p>
          <a:p>
            <a:pPr lvl="1"/>
            <a:r>
              <a:rPr lang="nl-NL" dirty="0"/>
              <a:t>Daling beroepsbevolking; Dubbele vergrijzing; </a:t>
            </a:r>
          </a:p>
          <a:p>
            <a:pPr lvl="1"/>
            <a:r>
              <a:rPr lang="nl-NL" dirty="0"/>
              <a:t>meer 85+ en minder 50-74 jaar. Grote druk op minder mantelzorgers</a:t>
            </a:r>
          </a:p>
        </p:txBody>
      </p:sp>
    </p:spTree>
    <p:extLst>
      <p:ext uri="{BB962C8B-B14F-4D97-AF65-F5344CB8AC3E}">
        <p14:creationId xmlns:p14="http://schemas.microsoft.com/office/powerpoint/2010/main" val="5504397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2B19A00-A67E-D94F-9F69-38CFAD8F29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Het nieuwe Normaal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08A2217-F990-9146-8BE0-AF3CF39FD1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We kunnen anders(voorbeelden)</a:t>
            </a:r>
          </a:p>
          <a:p>
            <a:pPr lvl="1"/>
            <a:r>
              <a:rPr lang="nl-NL" dirty="0"/>
              <a:t>Nieuwe woonvormen</a:t>
            </a:r>
          </a:p>
          <a:p>
            <a:pPr lvl="1"/>
            <a:r>
              <a:rPr lang="nl-NL" dirty="0"/>
              <a:t>Zorgarrangeurs</a:t>
            </a:r>
          </a:p>
          <a:p>
            <a:pPr lvl="1"/>
            <a:r>
              <a:rPr lang="nl-NL" dirty="0"/>
              <a:t>Zorgcoöperaties</a:t>
            </a:r>
          </a:p>
          <a:p>
            <a:pPr lvl="1"/>
            <a:r>
              <a:rPr lang="nl-NL" dirty="0"/>
              <a:t>Zorg in de wijk</a:t>
            </a:r>
          </a:p>
          <a:p>
            <a:pPr lvl="1"/>
            <a:r>
              <a:rPr lang="nl-NL" dirty="0"/>
              <a:t>Preventie</a:t>
            </a:r>
          </a:p>
          <a:p>
            <a:pPr lvl="1"/>
            <a:r>
              <a:rPr lang="nl-NL" dirty="0"/>
              <a:t>Verbinden zorg en sociaal domein</a:t>
            </a:r>
          </a:p>
          <a:p>
            <a:pPr lvl="1"/>
            <a:r>
              <a:rPr lang="nl-NL" dirty="0"/>
              <a:t>Etc.</a:t>
            </a:r>
          </a:p>
        </p:txBody>
      </p:sp>
    </p:spTree>
    <p:extLst>
      <p:ext uri="{BB962C8B-B14F-4D97-AF65-F5344CB8AC3E}">
        <p14:creationId xmlns:p14="http://schemas.microsoft.com/office/powerpoint/2010/main" val="5206993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FADA28E-D853-4C4D-A1E7-DFC61DBC36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Ouder worden in Nederland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F55D31A-64CB-F04A-8BC6-5BDFCCA945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Het perspectief naar 2040</a:t>
            </a:r>
          </a:p>
          <a:p>
            <a:pPr lvl="1"/>
            <a:r>
              <a:rPr lang="nl-NL" dirty="0"/>
              <a:t>Ouder worden is een nieuwe levensfase ingaan</a:t>
            </a:r>
          </a:p>
          <a:p>
            <a:pPr lvl="1"/>
            <a:r>
              <a:rPr lang="nl-NL" dirty="0"/>
              <a:t>Ouderen op hun kracht aanspreken</a:t>
            </a:r>
          </a:p>
          <a:p>
            <a:pPr lvl="1"/>
            <a:r>
              <a:rPr lang="nl-NL" dirty="0"/>
              <a:t>Samenleving moet anders kijken naar ouderen (niet alleen zorg)</a:t>
            </a:r>
          </a:p>
          <a:p>
            <a:pPr lvl="1"/>
            <a:r>
              <a:rPr lang="nl-NL" dirty="0"/>
              <a:t>Ouder worden is onderdeel van het leven (op voorbereiden)</a:t>
            </a:r>
          </a:p>
          <a:p>
            <a:pPr lvl="1"/>
            <a:r>
              <a:rPr lang="nl-NL" dirty="0"/>
              <a:t>Regie op eigen leven houden</a:t>
            </a:r>
          </a:p>
          <a:p>
            <a:pPr lvl="1"/>
            <a:r>
              <a:rPr lang="nl-NL" dirty="0"/>
              <a:t>Oog voor </a:t>
            </a:r>
            <a:r>
              <a:rPr lang="nl-NL" dirty="0" err="1"/>
              <a:t>mn</a:t>
            </a:r>
            <a:r>
              <a:rPr lang="nl-NL" dirty="0"/>
              <a:t> meest kwetsbare groep</a:t>
            </a:r>
          </a:p>
          <a:p>
            <a:pPr lvl="1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49976207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FC50758-2960-0444-8DE0-12FAA723C3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/>
              <a:t>					</a:t>
            </a:r>
            <a:br>
              <a:rPr lang="nl-NL" dirty="0"/>
            </a:br>
            <a:r>
              <a:rPr lang="nl-NL" dirty="0"/>
              <a:t>				WOZO</a:t>
            </a:r>
            <a:br>
              <a:rPr lang="nl-NL" dirty="0"/>
            </a:br>
            <a:r>
              <a:rPr lang="nl-NL" dirty="0"/>
              <a:t>		HET NIEUWE NORMAAL</a:t>
            </a:r>
            <a:br>
              <a:rPr lang="nl-NL" dirty="0"/>
            </a:br>
            <a:br>
              <a:rPr lang="nl-NL" dirty="0"/>
            </a:b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DBC9714-B6DB-394B-824A-ABF1AE0C29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endParaRPr lang="nl-NL" dirty="0"/>
          </a:p>
          <a:p>
            <a:pPr lvl="1"/>
            <a:endParaRPr lang="nl-NL" dirty="0"/>
          </a:p>
          <a:p>
            <a:pPr lvl="1"/>
            <a:r>
              <a:rPr lang="nl-NL" dirty="0"/>
              <a:t>Zelf als het kan</a:t>
            </a:r>
          </a:p>
          <a:p>
            <a:pPr lvl="1"/>
            <a:endParaRPr lang="nl-NL" dirty="0"/>
          </a:p>
          <a:p>
            <a:pPr lvl="1"/>
            <a:r>
              <a:rPr lang="nl-NL" dirty="0"/>
              <a:t>Thuis als het kan</a:t>
            </a:r>
          </a:p>
          <a:p>
            <a:pPr lvl="1"/>
            <a:endParaRPr lang="nl-NL" dirty="0"/>
          </a:p>
          <a:p>
            <a:pPr lvl="1"/>
            <a:r>
              <a:rPr lang="nl-NL" dirty="0"/>
              <a:t>Digitaal als het kan</a:t>
            </a:r>
          </a:p>
        </p:txBody>
      </p:sp>
    </p:spTree>
    <p:extLst>
      <p:ext uri="{BB962C8B-B14F-4D97-AF65-F5344CB8AC3E}">
        <p14:creationId xmlns:p14="http://schemas.microsoft.com/office/powerpoint/2010/main" val="3550294056"/>
      </p:ext>
    </p:extLst>
  </p:cSld>
  <p:clrMapOvr>
    <a:masterClrMapping/>
  </p:clrMapOvr>
  <p:transition spd="slow">
    <p:randomBar dir="vert"/>
  </p:transition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304</TotalTime>
  <Words>1033</Words>
  <Application>Microsoft Office PowerPoint</Application>
  <PresentationFormat>Breedbeeld</PresentationFormat>
  <Paragraphs>188</Paragraphs>
  <Slides>26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26</vt:i4>
      </vt:variant>
    </vt:vector>
  </HeadingPairs>
  <TitlesOfParts>
    <vt:vector size="30" baseType="lpstr">
      <vt:lpstr>Arial</vt:lpstr>
      <vt:lpstr>Calibri</vt:lpstr>
      <vt:lpstr>Calibri Light</vt:lpstr>
      <vt:lpstr>Kantoorthema</vt:lpstr>
      <vt:lpstr>Even voorstellen Hans Wesselink</vt:lpstr>
      <vt:lpstr>WOZO Wonen, Ondersteuning en Zorg voor Ouderen</vt:lpstr>
      <vt:lpstr>WOZO SAMENGEVAT</vt:lpstr>
      <vt:lpstr>  Het nieuwe Normaal</vt:lpstr>
      <vt:lpstr>Het nieuwe Normaal</vt:lpstr>
      <vt:lpstr>  Het nieuwe Normaal</vt:lpstr>
      <vt:lpstr>Het nieuwe Normaal</vt:lpstr>
      <vt:lpstr>Ouder worden in Nederland</vt:lpstr>
      <vt:lpstr>          WOZO   HET NIEUWE NORMAAL  </vt:lpstr>
      <vt:lpstr>Ouder worden in Nederland   Zelf als het kan</vt:lpstr>
      <vt:lpstr>Ouder worden in Nederland   Zelf als het kan</vt:lpstr>
      <vt:lpstr>     Ouder worden in Nederland   Thuis als het kan</vt:lpstr>
      <vt:lpstr>     Ouder worden in Nederland       Digitaal als het kan</vt:lpstr>
      <vt:lpstr>  Drivers voor verandering</vt:lpstr>
      <vt:lpstr>  Wat gaan we doen?</vt:lpstr>
      <vt:lpstr>1. Samen Vitaal Ouder worden</vt:lpstr>
      <vt:lpstr>2.Sterke Basiszorg voor Ouderen</vt:lpstr>
      <vt:lpstr>3.Passende WLZ zorg</vt:lpstr>
      <vt:lpstr>4.Wonen en Zorg voor Ouderen</vt:lpstr>
      <vt:lpstr>   Woonvormen Ouderen</vt:lpstr>
      <vt:lpstr>5. Arbeidsmarkt en Innovatie</vt:lpstr>
      <vt:lpstr>WOZO SAMENGEVAT</vt:lpstr>
      <vt:lpstr>SAMENHANG WOZO MET IZA EN GALA</vt:lpstr>
      <vt:lpstr>IZA THEMA’s</vt:lpstr>
      <vt:lpstr>GALA DOELEN</vt:lpstr>
      <vt:lpstr>PARTICIPATIE ROL OUDEREN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WOZO Wonen, Ondersteuning en Zorg voor Ouderen</dc:title>
  <dc:creator>Microsoft Office User</dc:creator>
  <cp:lastModifiedBy>cees michielse</cp:lastModifiedBy>
  <cp:revision>28</cp:revision>
  <dcterms:created xsi:type="dcterms:W3CDTF">2023-03-06T10:03:32Z</dcterms:created>
  <dcterms:modified xsi:type="dcterms:W3CDTF">2023-04-20T09:56:35Z</dcterms:modified>
</cp:coreProperties>
</file>